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76"/>
  </p:notesMasterIdLst>
  <p:handoutMasterIdLst>
    <p:handoutMasterId r:id="rId77"/>
  </p:handoutMasterIdLst>
  <p:sldIdLst>
    <p:sldId id="288" r:id="rId2"/>
    <p:sldId id="334" r:id="rId3"/>
    <p:sldId id="335" r:id="rId4"/>
    <p:sldId id="336" r:id="rId5"/>
    <p:sldId id="337" r:id="rId6"/>
    <p:sldId id="338" r:id="rId7"/>
    <p:sldId id="257" r:id="rId8"/>
    <p:sldId id="267" r:id="rId9"/>
    <p:sldId id="261" r:id="rId10"/>
    <p:sldId id="289" r:id="rId11"/>
    <p:sldId id="290" r:id="rId12"/>
    <p:sldId id="309" r:id="rId13"/>
    <p:sldId id="291" r:id="rId14"/>
    <p:sldId id="364" r:id="rId15"/>
    <p:sldId id="365" r:id="rId16"/>
    <p:sldId id="273" r:id="rId17"/>
    <p:sldId id="331" r:id="rId18"/>
    <p:sldId id="332" r:id="rId19"/>
    <p:sldId id="263" r:id="rId20"/>
    <p:sldId id="293" r:id="rId21"/>
    <p:sldId id="333" r:id="rId22"/>
    <p:sldId id="305" r:id="rId23"/>
    <p:sldId id="344" r:id="rId24"/>
    <p:sldId id="310" r:id="rId25"/>
    <p:sldId id="320" r:id="rId26"/>
    <p:sldId id="366" r:id="rId27"/>
    <p:sldId id="367" r:id="rId28"/>
    <p:sldId id="341" r:id="rId29"/>
    <p:sldId id="281" r:id="rId30"/>
    <p:sldId id="271" r:id="rId31"/>
    <p:sldId id="363" r:id="rId32"/>
    <p:sldId id="345" r:id="rId33"/>
    <p:sldId id="342" r:id="rId34"/>
    <p:sldId id="283" r:id="rId35"/>
    <p:sldId id="298" r:id="rId36"/>
    <p:sldId id="306" r:id="rId37"/>
    <p:sldId id="300" r:id="rId38"/>
    <p:sldId id="326" r:id="rId39"/>
    <p:sldId id="315" r:id="rId40"/>
    <p:sldId id="343" r:id="rId41"/>
    <p:sldId id="262" r:id="rId42"/>
    <p:sldId id="270" r:id="rId43"/>
    <p:sldId id="258" r:id="rId44"/>
    <p:sldId id="260" r:id="rId45"/>
    <p:sldId id="280" r:id="rId46"/>
    <p:sldId id="360" r:id="rId47"/>
    <p:sldId id="361" r:id="rId48"/>
    <p:sldId id="362" r:id="rId49"/>
    <p:sldId id="314" r:id="rId50"/>
    <p:sldId id="266" r:id="rId51"/>
    <p:sldId id="279" r:id="rId52"/>
    <p:sldId id="282" r:id="rId53"/>
    <p:sldId id="297" r:id="rId54"/>
    <p:sldId id="296" r:id="rId55"/>
    <p:sldId id="348" r:id="rId56"/>
    <p:sldId id="349" r:id="rId57"/>
    <p:sldId id="308" r:id="rId58"/>
    <p:sldId id="301" r:id="rId59"/>
    <p:sldId id="304" r:id="rId60"/>
    <p:sldId id="321" r:id="rId61"/>
    <p:sldId id="359" r:id="rId62"/>
    <p:sldId id="358" r:id="rId63"/>
    <p:sldId id="353" r:id="rId64"/>
    <p:sldId id="355" r:id="rId65"/>
    <p:sldId id="354" r:id="rId66"/>
    <p:sldId id="325" r:id="rId67"/>
    <p:sldId id="327" r:id="rId68"/>
    <p:sldId id="329" r:id="rId69"/>
    <p:sldId id="285" r:id="rId70"/>
    <p:sldId id="356" r:id="rId71"/>
    <p:sldId id="357" r:id="rId72"/>
    <p:sldId id="347" r:id="rId73"/>
    <p:sldId id="351" r:id="rId74"/>
    <p:sldId id="295" r:id="rId75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82047" autoAdjust="0"/>
  </p:normalViewPr>
  <p:slideViewPr>
    <p:cSldViewPr snapToGrid="0">
      <p:cViewPr varScale="1">
        <p:scale>
          <a:sx n="61" d="100"/>
          <a:sy n="61" d="100"/>
        </p:scale>
        <p:origin x="87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3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68656204-204D-477A-8B82-6F9D0AD737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D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383055F-0452-4FD5-A193-DD7BE5B78A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D98360C-84EE-4FDE-B121-4DFBE1663668}" type="datetimeFigureOut">
              <a:rPr lang="es-DO" smtClean="0"/>
              <a:pPr/>
              <a:t>23/04/2021</a:t>
            </a:fld>
            <a:endParaRPr lang="es-D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521630E-888B-41A6-9EB1-02C218762C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D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A1493E0-F74D-42F9-9BE5-866D17224E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656C560-E924-402D-BBEA-6FAF857F16D2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438413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D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75ADA7B-EA69-45F4-82E2-07B51BDC61A9}" type="datetimeFigureOut">
              <a:rPr lang="es-DO" smtClean="0"/>
              <a:pPr/>
              <a:t>23/04/2021</a:t>
            </a:fld>
            <a:endParaRPr lang="es-D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D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D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E6174D2-4DD9-4FF6-8565-00643259FBE4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1221374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F1E6-29DE-4B60-A34A-C4387F328594}" type="datetime1">
              <a:rPr lang="es-DO" smtClean="0"/>
              <a:t>23/04/2021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2926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5750-A6F9-421B-92D4-F69F46F0E7C1}" type="datetime1">
              <a:rPr lang="es-DO" smtClean="0"/>
              <a:t>23/04/2021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6801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AB14-6004-4623-B7A5-593400AB2562}" type="datetime1">
              <a:rPr lang="es-DO" smtClean="0"/>
              <a:t>23/04/2021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952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ACDFA-1D71-4F43-9E1F-3F78228583B1}" type="datetime1">
              <a:rPr lang="es-DO" smtClean="0"/>
              <a:t>23/04/2021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4689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051C-C71D-4AB5-BE8B-7E0F027B32F6}" type="datetime1">
              <a:rPr lang="es-DO" smtClean="0"/>
              <a:t>23/04/2021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57051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5FBA-C902-4976-89AF-58DA806BEB4F}" type="datetime1">
              <a:rPr lang="es-DO" smtClean="0"/>
              <a:t>23/04/2021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4313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9AF0-66BE-4960-8615-3AD628493BA8}" type="datetime1">
              <a:rPr lang="es-DO" smtClean="0"/>
              <a:t>23/04/2021</a:t>
            </a:fld>
            <a:endParaRPr lang="es-D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5705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5861-4134-4EFC-92DC-F34C55B39CC1}" type="datetime1">
              <a:rPr lang="es-DO" smtClean="0"/>
              <a:t>23/04/2021</a:t>
            </a:fld>
            <a:endParaRPr lang="es-D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2839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6FA5-2EE4-4AAB-B4A0-FDFD676FA96F}" type="datetime1">
              <a:rPr lang="es-DO" smtClean="0"/>
              <a:t>23/04/2021</a:t>
            </a:fld>
            <a:endParaRPr lang="es-D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18620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ED1E-8C74-4D50-8DF9-004A8CDA20EA}" type="datetime1">
              <a:rPr lang="es-DO" smtClean="0"/>
              <a:t>23/04/2021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4253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046E8-1685-4901-AA5E-2C7B16E97539}" type="datetime1">
              <a:rPr lang="es-DO" smtClean="0"/>
              <a:t>23/04/2021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3473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7FC6D-553B-42F7-88BF-5D359DECCC2B}" type="datetime1">
              <a:rPr lang="es-DO" smtClean="0"/>
              <a:t>23/04/2021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5A445-A5EB-4814-9A66-B3B1ECB0455C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18944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CC7E1B8D-A587-4605-BBC5-E7BBDB3D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5453538"/>
            <a:ext cx="12269648" cy="12286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BA0B5A-A894-4A13-8ABA-7089D2BA4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95" y="3805213"/>
            <a:ext cx="7827883" cy="646212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RENDICION DE CUENTAS 2020-2021 </a:t>
            </a:r>
            <a:endParaRPr lang="es-DO" b="1" dirty="0">
              <a:solidFill>
                <a:schemeClr val="tx1"/>
              </a:solidFill>
            </a:endParaRP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xmlns="" id="{F893D62B-D1C8-49F8-A83E-A1F8A5F7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1</a:t>
            </a:fld>
            <a:endParaRPr lang="es-DO"/>
          </a:p>
        </p:txBody>
      </p:sp>
      <p:pic>
        <p:nvPicPr>
          <p:cNvPr id="5" name="Picture 32" descr="Ayuntamiento Municipal de Cayetano Germosén">
            <a:extLst>
              <a:ext uri="{FF2B5EF4-FFF2-40B4-BE49-F238E27FC236}">
                <a16:creationId xmlns:a16="http://schemas.microsoft.com/office/drawing/2014/main" xmlns="" id="{81ECC938-FB9C-4EDA-9A94-76966ABBD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17" y="1759429"/>
            <a:ext cx="1864845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9EA6682-4D39-42CA-813F-DE9F84949B4D}"/>
              </a:ext>
            </a:extLst>
          </p:cNvPr>
          <p:cNvSpPr txBox="1"/>
          <p:nvPr/>
        </p:nvSpPr>
        <p:spPr>
          <a:xfrm>
            <a:off x="4062468" y="4556574"/>
            <a:ext cx="41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rush Script MT" panose="03060802040406070304" pitchFamily="66" charset="0"/>
              </a:rPr>
              <a:t>Mario Emilio Rodríguez</a:t>
            </a:r>
            <a:endParaRPr lang="es-DO" sz="3200" dirty="0">
              <a:latin typeface="Brush Script MT" panose="03060802040406070304" pitchFamily="66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0759BB17-D8E7-449A-8275-C5D8FD22A1DD}"/>
              </a:ext>
            </a:extLst>
          </p:cNvPr>
          <p:cNvSpPr txBox="1"/>
          <p:nvPr/>
        </p:nvSpPr>
        <p:spPr>
          <a:xfrm>
            <a:off x="5338524" y="5034555"/>
            <a:ext cx="166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ALCALDE </a:t>
            </a:r>
            <a:endParaRPr lang="es-DO" b="1" dirty="0">
              <a:latin typeface="+mj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D6423E7-5ABD-4776-A6BC-71A836D6C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88" y="1736429"/>
            <a:ext cx="1933574" cy="193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66D07AD-5511-4C6B-9907-44C7BCA3A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10</a:t>
            </a:fld>
            <a:endParaRPr lang="es-DO"/>
          </a:p>
        </p:txBody>
      </p:sp>
      <p:sp>
        <p:nvSpPr>
          <p:cNvPr id="12" name="CuadroTexto 20">
            <a:extLst>
              <a:ext uri="{FF2B5EF4-FFF2-40B4-BE49-F238E27FC236}">
                <a16:creationId xmlns:a16="http://schemas.microsoft.com/office/drawing/2014/main" xmlns="" id="{178F4001-A5B0-4943-AA6C-7D54EC3F01B6}"/>
              </a:ext>
            </a:extLst>
          </p:cNvPr>
          <p:cNvSpPr txBox="1"/>
          <p:nvPr/>
        </p:nvSpPr>
        <p:spPr>
          <a:xfrm>
            <a:off x="1999784" y="530989"/>
            <a:ext cx="775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Limpieza</a:t>
            </a:r>
            <a:r>
              <a:rPr lang="en-US" sz="3200" b="1" dirty="0"/>
              <a:t> de la entrada principal . </a:t>
            </a:r>
            <a:endParaRPr lang="es-DO" sz="3200" b="1" dirty="0"/>
          </a:p>
        </p:txBody>
      </p:sp>
      <p:pic>
        <p:nvPicPr>
          <p:cNvPr id="45059" name="Picture 3" descr="C:\Users\Mary\Downloads\WhatsApp Image 2020-08-05 at 7.53.09 PM (6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3329" y="1884046"/>
            <a:ext cx="2782388" cy="3709851"/>
          </a:xfrm>
          <a:prstGeom prst="rect">
            <a:avLst/>
          </a:prstGeom>
          <a:noFill/>
        </p:spPr>
      </p:pic>
      <p:pic>
        <p:nvPicPr>
          <p:cNvPr id="45058" name="Picture 2" descr="C:\Users\Mary\Downloads\WhatsApp Image 2020-08-05 at 7.53.09 PM (7).jpeg"/>
          <p:cNvPicPr>
            <a:picLocks noChangeAspect="1" noChangeArrowheads="1"/>
          </p:cNvPicPr>
          <p:nvPr/>
        </p:nvPicPr>
        <p:blipFill>
          <a:blip r:embed="rId4"/>
          <a:srcRect b="6364"/>
          <a:stretch>
            <a:fillRect/>
          </a:stretch>
        </p:blipFill>
        <p:spPr bwMode="auto">
          <a:xfrm>
            <a:off x="2318298" y="1878217"/>
            <a:ext cx="3968202" cy="3715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E11C138-DFD6-4E1C-A235-409CDCB05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01088"/>
            <a:ext cx="12269648" cy="12286867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11</a:t>
            </a:fld>
            <a:endParaRPr lang="es-DO"/>
          </a:p>
        </p:txBody>
      </p:sp>
      <p:sp>
        <p:nvSpPr>
          <p:cNvPr id="11" name="CuadroTexto 20">
            <a:extLst>
              <a:ext uri="{FF2B5EF4-FFF2-40B4-BE49-F238E27FC236}">
                <a16:creationId xmlns:a16="http://schemas.microsoft.com/office/drawing/2014/main" xmlns="" id="{178F4001-A5B0-4943-AA6C-7D54EC3F01B6}"/>
              </a:ext>
            </a:extLst>
          </p:cNvPr>
          <p:cNvSpPr txBox="1"/>
          <p:nvPr/>
        </p:nvSpPr>
        <p:spPr>
          <a:xfrm>
            <a:off x="2459025" y="776864"/>
            <a:ext cx="738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Limpieza</a:t>
            </a:r>
            <a:r>
              <a:rPr lang="en-US" sz="3200" b="1" dirty="0"/>
              <a:t> en la </a:t>
            </a:r>
            <a:r>
              <a:rPr lang="en-US" sz="3200" b="1" dirty="0" err="1"/>
              <a:t>comunidad</a:t>
            </a:r>
            <a:r>
              <a:rPr lang="en-US" sz="3200" b="1" dirty="0"/>
              <a:t> de La </a:t>
            </a:r>
            <a:r>
              <a:rPr lang="en-US" sz="3200" b="1" dirty="0" err="1"/>
              <a:t>Guama</a:t>
            </a:r>
            <a:r>
              <a:rPr lang="en-US" sz="3200" b="1" dirty="0"/>
              <a:t>.  </a:t>
            </a:r>
            <a:endParaRPr lang="es-DO" sz="3200" b="1" dirty="0"/>
          </a:p>
        </p:txBody>
      </p:sp>
      <p:pic>
        <p:nvPicPr>
          <p:cNvPr id="46082" name="Picture 2" descr="C:\Users\Mary\Downloads\WhatsApp Image 2020-08-05 at 7.53.09 PM (3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6741" y="1789064"/>
            <a:ext cx="5558517" cy="4168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5039C9C-0F0F-4425-A1B0-4C7C56773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0" y="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ACCB8A-E4AE-4CCC-A0C5-833EF7153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74" y="4603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Limpieza de Encache en la Comunidad de La Penda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0CC324F-69FD-43E3-9097-1759CAEF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12</a:t>
            </a:fld>
            <a:endParaRPr lang="es-DO"/>
          </a:p>
        </p:txBody>
      </p:sp>
      <p:pic>
        <p:nvPicPr>
          <p:cNvPr id="14338" name="Picture 2" descr="Puede ser una imagen de de pie, comida y árbol">
            <a:extLst>
              <a:ext uri="{FF2B5EF4-FFF2-40B4-BE49-F238E27FC236}">
                <a16:creationId xmlns:a16="http://schemas.microsoft.com/office/drawing/2014/main" xmlns="" id="{58A9B399-ED55-409A-83B2-A17EC8F8B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2038351"/>
            <a:ext cx="4819649" cy="481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36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9EDF2FCF-0282-4C7D-87CC-AA4E155D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13</a:t>
            </a:fld>
            <a:endParaRPr lang="es-DO"/>
          </a:p>
        </p:txBody>
      </p:sp>
      <p:pic>
        <p:nvPicPr>
          <p:cNvPr id="47106" name="Picture 2" descr="C:\Users\Mary\Downloads\WhatsApp Image 2020-08-05 at 7.53.09 PM (9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0354" y="2310412"/>
            <a:ext cx="3331028" cy="249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7" name="Picture 3" descr="C:\Users\Mary\Downloads\WhatsApp Image 2020-08-05 at 7.53.09 PM (8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823" y="2277655"/>
            <a:ext cx="3418382" cy="256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8" name="Picture 4" descr="C:\Users\Mary\Downloads\WhatsApp Image 2020-08-05 at 7.53.33 PM (3).jpeg"/>
          <p:cNvPicPr>
            <a:picLocks noChangeAspect="1" noChangeArrowheads="1"/>
          </p:cNvPicPr>
          <p:nvPr/>
        </p:nvPicPr>
        <p:blipFill>
          <a:blip r:embed="rId5"/>
          <a:srcRect t="28865" b="33483"/>
          <a:stretch>
            <a:fillRect/>
          </a:stretch>
        </p:blipFill>
        <p:spPr bwMode="auto">
          <a:xfrm>
            <a:off x="7777164" y="2244374"/>
            <a:ext cx="3890961" cy="260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20">
            <a:extLst>
              <a:ext uri="{FF2B5EF4-FFF2-40B4-BE49-F238E27FC236}">
                <a16:creationId xmlns:a16="http://schemas.microsoft.com/office/drawing/2014/main" xmlns="" id="{178F4001-A5B0-4943-AA6C-7D54EC3F01B6}"/>
              </a:ext>
            </a:extLst>
          </p:cNvPr>
          <p:cNvSpPr txBox="1"/>
          <p:nvPr/>
        </p:nvSpPr>
        <p:spPr>
          <a:xfrm>
            <a:off x="405536" y="317066"/>
            <a:ext cx="11477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Limpieza</a:t>
            </a:r>
            <a:r>
              <a:rPr lang="en-US" sz="3200" b="1" dirty="0"/>
              <a:t> en </a:t>
            </a:r>
            <a:r>
              <a:rPr lang="en-US" sz="3200" b="1" dirty="0" err="1"/>
              <a:t>distintos</a:t>
            </a:r>
            <a:r>
              <a:rPr lang="en-US" sz="3200" b="1" dirty="0"/>
              <a:t> </a:t>
            </a:r>
            <a:r>
              <a:rPr lang="en-US" sz="3200" b="1" dirty="0" err="1"/>
              <a:t>sectores</a:t>
            </a:r>
            <a:r>
              <a:rPr lang="en-US" sz="3200" b="1" dirty="0"/>
              <a:t>:</a:t>
            </a:r>
          </a:p>
          <a:p>
            <a:pPr algn="ctr"/>
            <a:r>
              <a:rPr lang="en-US" sz="3200" b="1" dirty="0" err="1"/>
              <a:t>Urbanización</a:t>
            </a:r>
            <a:r>
              <a:rPr lang="en-US" sz="3200" b="1" dirty="0"/>
              <a:t> Sanchez, Los Rojas, Barrio </a:t>
            </a:r>
            <a:r>
              <a:rPr lang="en-US" sz="3200" b="1" dirty="0" err="1"/>
              <a:t>Marien</a:t>
            </a:r>
            <a:r>
              <a:rPr lang="en-US" sz="3200" b="1" dirty="0"/>
              <a:t>, Barrio Los Alba, Barrio del Play; Casco </a:t>
            </a:r>
            <a:r>
              <a:rPr lang="en-US" sz="3200" b="1" dirty="0" err="1"/>
              <a:t>Urbano</a:t>
            </a:r>
            <a:r>
              <a:rPr lang="en-US" sz="3200" b="1" dirty="0"/>
              <a:t> y </a:t>
            </a:r>
            <a:r>
              <a:rPr lang="en-US" sz="3200" b="1" dirty="0" err="1"/>
              <a:t>Parque</a:t>
            </a:r>
            <a:r>
              <a:rPr lang="en-US" sz="3200" b="1" dirty="0"/>
              <a:t> Municipal</a:t>
            </a:r>
            <a:endParaRPr lang="es-DO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9EDF2FCF-0282-4C7D-87CC-AA4E155D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0" y="0"/>
            <a:ext cx="12269648" cy="6816400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14</a:t>
            </a:fld>
            <a:endParaRPr lang="es-DO"/>
          </a:p>
        </p:txBody>
      </p:sp>
      <p:sp>
        <p:nvSpPr>
          <p:cNvPr id="15" name="CuadroTexto 20">
            <a:extLst>
              <a:ext uri="{FF2B5EF4-FFF2-40B4-BE49-F238E27FC236}">
                <a16:creationId xmlns:a16="http://schemas.microsoft.com/office/drawing/2014/main" xmlns="" id="{178F4001-A5B0-4943-AA6C-7D54EC3F01B6}"/>
              </a:ext>
            </a:extLst>
          </p:cNvPr>
          <p:cNvSpPr txBox="1"/>
          <p:nvPr/>
        </p:nvSpPr>
        <p:spPr>
          <a:xfrm>
            <a:off x="405536" y="317066"/>
            <a:ext cx="11477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Acondicionamiento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Carretera</a:t>
            </a:r>
            <a:r>
              <a:rPr lang="en-US" sz="3200" b="1" dirty="0" smtClean="0"/>
              <a:t> de La Rosa</a:t>
            </a:r>
            <a:endParaRPr lang="es-DO" sz="3200" b="1" dirty="0"/>
          </a:p>
        </p:txBody>
      </p:sp>
      <p:pic>
        <p:nvPicPr>
          <p:cNvPr id="4100" name="Picture 4" descr="Puede ser una imagen de carretera, árbol, césped y natural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8" y="1508348"/>
            <a:ext cx="3790406" cy="451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uede ser una imagen de carretera y árb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6" y="1838821"/>
            <a:ext cx="3246192" cy="38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uede ser una imagen de moto, carretera, calle y ár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938" y="1508348"/>
            <a:ext cx="3579223" cy="451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9EDF2FCF-0282-4C7D-87CC-AA4E155D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54224" y="-25489"/>
            <a:ext cx="12137776" cy="6858000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15</a:t>
            </a:fld>
            <a:endParaRPr lang="es-DO"/>
          </a:p>
        </p:txBody>
      </p:sp>
      <p:sp>
        <p:nvSpPr>
          <p:cNvPr id="15" name="CuadroTexto 20">
            <a:extLst>
              <a:ext uri="{FF2B5EF4-FFF2-40B4-BE49-F238E27FC236}">
                <a16:creationId xmlns:a16="http://schemas.microsoft.com/office/drawing/2014/main" xmlns="" id="{178F4001-A5B0-4943-AA6C-7D54EC3F01B6}"/>
              </a:ext>
            </a:extLst>
          </p:cNvPr>
          <p:cNvSpPr txBox="1"/>
          <p:nvPr/>
        </p:nvSpPr>
        <p:spPr>
          <a:xfrm>
            <a:off x="405536" y="317066"/>
            <a:ext cx="11477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Limpieza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Encache</a:t>
            </a:r>
            <a:r>
              <a:rPr lang="en-US" sz="3200" b="1" dirty="0" smtClean="0"/>
              <a:t> al </a:t>
            </a:r>
            <a:r>
              <a:rPr lang="en-US" sz="3200" b="1" dirty="0" err="1" smtClean="0"/>
              <a:t>lado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Ceon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Graphies</a:t>
            </a:r>
            <a:endParaRPr lang="es-DO" sz="3200" b="1" dirty="0"/>
          </a:p>
        </p:txBody>
      </p:sp>
      <p:pic>
        <p:nvPicPr>
          <p:cNvPr id="7" name="Picture 2" descr="Puede ser una imagen de árbol y masa de agua">
            <a:extLst>
              <a:ext uri="{FF2B5EF4-FFF2-40B4-BE49-F238E27FC236}">
                <a16:creationId xmlns="" xmlns:a16="http://schemas.microsoft.com/office/drawing/2014/main" id="{BDEB4B10-8879-485B-A001-651630144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39" y="1431664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uede ser una imagen de al aire libre y árb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48" y="1244396"/>
            <a:ext cx="4219304" cy="440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5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DCE75DF-AFEB-4323-803B-2B1E8BAF8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E50C68-B623-4444-B0B8-B61925958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178" y="596133"/>
            <a:ext cx="7841522" cy="646212"/>
          </a:xfrm>
        </p:spPr>
        <p:txBody>
          <a:bodyPr>
            <a:noAutofit/>
          </a:bodyPr>
          <a:lstStyle/>
          <a:p>
            <a:pPr algn="ctr"/>
            <a:r>
              <a:rPr lang="es-DO" sz="3200" b="1" dirty="0">
                <a:latin typeface="+mn-lt"/>
              </a:rPr>
              <a:t>Acondicionamiento del Play Municipal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E634A52E-C6B1-4B20-85CF-7A713BE50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33" y="1426879"/>
            <a:ext cx="5801784" cy="4351338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FE906D3-A7E2-4CDB-8AE9-E67E8E257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21" y="1426879"/>
            <a:ext cx="21010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8AACA9B-7081-4CD9-AD6B-390584FB8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B28248-2D3E-46DA-9C5F-919A20BC9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Limpieza en el Club de Calle Del Rio</a:t>
            </a:r>
          </a:p>
        </p:txBody>
      </p:sp>
      <p:pic>
        <p:nvPicPr>
          <p:cNvPr id="36874" name="Picture 10" descr="Puede ser una imagen de al aire libre y árbol">
            <a:extLst>
              <a:ext uri="{FF2B5EF4-FFF2-40B4-BE49-F238E27FC236}">
                <a16:creationId xmlns:a16="http://schemas.microsoft.com/office/drawing/2014/main" xmlns="" id="{CF933A78-CA44-4CA3-AFA3-BE37470984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8002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B2B29A6-729D-48D5-ADFF-D921A58F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17</a:t>
            </a:fld>
            <a:endParaRPr lang="es-DO"/>
          </a:p>
        </p:txBody>
      </p:sp>
      <p:pic>
        <p:nvPicPr>
          <p:cNvPr id="36866" name="Picture 2" descr="Puede ser una imagen de césped">
            <a:extLst>
              <a:ext uri="{FF2B5EF4-FFF2-40B4-BE49-F238E27FC236}">
                <a16:creationId xmlns:a16="http://schemas.microsoft.com/office/drawing/2014/main" xmlns="" id="{B33AF2F4-6C9D-443F-B4DE-C784655AD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98" y="2171700"/>
            <a:ext cx="38481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2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F9057F9-DA0F-4CDA-BD0F-CCC354F15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7A6B88-58B2-4C80-AD76-18A27B79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Limpieza de la cancha de Hato Viejo</a:t>
            </a:r>
          </a:p>
        </p:txBody>
      </p:sp>
      <p:pic>
        <p:nvPicPr>
          <p:cNvPr id="37892" name="Picture 4" descr="Puede ser una imagen de césped y árbol">
            <a:extLst>
              <a:ext uri="{FF2B5EF4-FFF2-40B4-BE49-F238E27FC236}">
                <a16:creationId xmlns:a16="http://schemas.microsoft.com/office/drawing/2014/main" xmlns="" id="{68AFC03A-63FE-4BBA-89CD-18DD257E13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6875" y="2049077"/>
            <a:ext cx="4020344" cy="40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DAEB45B-2130-4C74-B6D8-9C62D22B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18</a:t>
            </a:fld>
            <a:endParaRPr lang="es-DO"/>
          </a:p>
        </p:txBody>
      </p:sp>
      <p:pic>
        <p:nvPicPr>
          <p:cNvPr id="37890" name="Picture 2" descr="Puede ser una imagen de césped y árbol">
            <a:extLst>
              <a:ext uri="{FF2B5EF4-FFF2-40B4-BE49-F238E27FC236}">
                <a16:creationId xmlns:a16="http://schemas.microsoft.com/office/drawing/2014/main" xmlns="" id="{BA59640E-F4F0-4E0E-B205-241CE73A9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2035583"/>
            <a:ext cx="3074194" cy="40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154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F5A5A71-6F5D-4AF0-8349-5F5E3FA6E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0FB82D10-3B3D-4497-BE1F-713A63B6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19</a:t>
            </a:fld>
            <a:endParaRPr lang="es-D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20A6504-06CF-4DAF-9C1A-AE9790C46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191"/>
            <a:ext cx="4232135" cy="317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F1D87E63-76C3-4F02-BA85-0E967D74F1AA}"/>
              </a:ext>
            </a:extLst>
          </p:cNvPr>
          <p:cNvSpPr txBox="1"/>
          <p:nvPr/>
        </p:nvSpPr>
        <p:spPr>
          <a:xfrm>
            <a:off x="2591736" y="998492"/>
            <a:ext cx="6841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Limpieza</a:t>
            </a:r>
            <a:r>
              <a:rPr lang="en-US" sz="3200" b="1" dirty="0"/>
              <a:t> del </a:t>
            </a:r>
            <a:r>
              <a:rPr lang="en-US" sz="3200" b="1" dirty="0" err="1"/>
              <a:t>Cementerio</a:t>
            </a:r>
            <a:r>
              <a:rPr lang="en-US" sz="3200" b="1" dirty="0"/>
              <a:t> Municipal.  </a:t>
            </a:r>
            <a:endParaRPr lang="es-DO" sz="3200" b="1" dirty="0"/>
          </a:p>
        </p:txBody>
      </p:sp>
      <p:pic>
        <p:nvPicPr>
          <p:cNvPr id="21505" name="Picture 1" descr="C:\Users\Mary\Downloads\WhatsApp Image 2020-08-05 at 7.53.33 PM (4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9496" y="2111192"/>
            <a:ext cx="4232134" cy="317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Puede ser una imagen de comida, carretera, árbol y calle">
            <a:extLst>
              <a:ext uri="{FF2B5EF4-FFF2-40B4-BE49-F238E27FC236}">
                <a16:creationId xmlns:a16="http://schemas.microsoft.com/office/drawing/2014/main" xmlns="" id="{CF70525A-E4E1-4CBE-93DC-C4FE91D7B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4"/>
          <a:stretch/>
        </p:blipFill>
        <p:spPr bwMode="auto">
          <a:xfrm>
            <a:off x="4383818" y="2107589"/>
            <a:ext cx="3543995" cy="31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09D1FBE-F6AE-4CE1-89D8-AE92378C5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2603F8-DE3E-4834-A5D4-A792F93F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b="1" dirty="0">
                <a:latin typeface="+mn-lt"/>
              </a:rPr>
              <a:t>Ingresos </a:t>
            </a:r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F640F874-4584-49C5-8DEF-9D50656564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625489"/>
              </p:ext>
            </p:extLst>
          </p:nvPr>
        </p:nvGraphicFramePr>
        <p:xfrm>
          <a:off x="1895475" y="2272665"/>
          <a:ext cx="8220075" cy="2312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1890305583"/>
                    </a:ext>
                  </a:extLst>
                </a:gridCol>
                <a:gridCol w="2962275">
                  <a:extLst>
                    <a:ext uri="{9D8B030D-6E8A-4147-A177-3AD203B41FA5}">
                      <a16:colId xmlns:a16="http://schemas.microsoft.com/office/drawing/2014/main" xmlns="" val="31350065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TRANSFERENCIA ORDINARIA SEGÚN LEY 176-07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20,824,115.00 </a:t>
                      </a:r>
                      <a:endParaRPr lang="es-DO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692355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 INGRESOS POR FONDOS PROPIOS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1,912,527.00 </a:t>
                      </a:r>
                      <a:endParaRPr lang="es-DO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104567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APORTES DEL SECTOR PRIVADO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237,000.00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203851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TRANSFERENCIA EXTRAORDINARIA RECIBIDA DEL GOBIERNO CENTRAL PARA EL PAGO DE LA REGALIA PASCUAL 2020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674,223.00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917290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DO" b="1" dirty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1" i="0" u="dbl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23,647,865.00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164978240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1F57CC2-77CA-47C9-9327-2A5AE4E3F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2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7714346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DB4299D-7F85-49B7-BB71-E3AFF406D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20</a:t>
            </a:fld>
            <a:endParaRPr lang="es-DO"/>
          </a:p>
        </p:txBody>
      </p:sp>
      <p:pic>
        <p:nvPicPr>
          <p:cNvPr id="49154" name="Picture 2" descr="C:\Users\Mary\Downloads\WhatsApp Image 2020-08-05 at 7.53.33 PM (1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7147" y="1815500"/>
            <a:ext cx="3465278" cy="4620371"/>
          </a:xfrm>
          <a:prstGeom prst="rect">
            <a:avLst/>
          </a:prstGeom>
          <a:noFill/>
        </p:spPr>
      </p:pic>
      <p:sp>
        <p:nvSpPr>
          <p:cNvPr id="12" name="CuadroTexto 23">
            <a:extLst>
              <a:ext uri="{FF2B5EF4-FFF2-40B4-BE49-F238E27FC236}">
                <a16:creationId xmlns:a16="http://schemas.microsoft.com/office/drawing/2014/main" xmlns="" id="{F1D87E63-76C3-4F02-BA85-0E967D74F1AA}"/>
              </a:ext>
            </a:extLst>
          </p:cNvPr>
          <p:cNvSpPr txBox="1"/>
          <p:nvPr/>
        </p:nvSpPr>
        <p:spPr>
          <a:xfrm>
            <a:off x="1313825" y="875117"/>
            <a:ext cx="9851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Limpieza</a:t>
            </a:r>
            <a:r>
              <a:rPr lang="en-US" sz="3200" b="1" dirty="0"/>
              <a:t> </a:t>
            </a:r>
            <a:r>
              <a:rPr lang="en-US" sz="3200" b="1" dirty="0" err="1"/>
              <a:t>en</a:t>
            </a:r>
            <a:r>
              <a:rPr lang="en-US" sz="3200" b="1" dirty="0"/>
              <a:t> Los Multi </a:t>
            </a:r>
            <a:r>
              <a:rPr lang="en-US" sz="3200" b="1" dirty="0" err="1"/>
              <a:t>Familiares</a:t>
            </a:r>
            <a:r>
              <a:rPr lang="en-US" sz="3200" b="1" dirty="0"/>
              <a:t>, </a:t>
            </a:r>
            <a:r>
              <a:rPr lang="en-US" sz="3200" b="1" dirty="0" err="1"/>
              <a:t>Guama</a:t>
            </a:r>
            <a:r>
              <a:rPr lang="en-US" sz="3200" b="1" dirty="0"/>
              <a:t> Abajo. </a:t>
            </a:r>
            <a:endParaRPr lang="es-DO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3C0C3F9-F90C-4101-B5C1-FF1B1936D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9647F0-20C2-40FB-B67F-18FE942E5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Limpieza del sistema cloacal de Villa progreso, en Guama Abajo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19824BE-D0FF-4134-949E-23B369CD5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21</a:t>
            </a:fld>
            <a:endParaRPr lang="es-DO"/>
          </a:p>
        </p:txBody>
      </p:sp>
      <p:pic>
        <p:nvPicPr>
          <p:cNvPr id="38914" name="Picture 2" descr="Puede ser una imagen de al aire libre">
            <a:extLst>
              <a:ext uri="{FF2B5EF4-FFF2-40B4-BE49-F238E27FC236}">
                <a16:creationId xmlns:a16="http://schemas.microsoft.com/office/drawing/2014/main" xmlns="" id="{DE8B5D63-0E1D-4630-8918-90A684AB1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690688"/>
            <a:ext cx="418147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67" y="1690688"/>
            <a:ext cx="4329266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AD9D11A-D2E7-4C22-856D-EC74B2C04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6F94C1-5FEE-4ED0-9967-BEBED392C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 smtClean="0">
                <a:latin typeface="+mn-lt"/>
              </a:rPr>
              <a:t>Colocación y donación </a:t>
            </a:r>
            <a:r>
              <a:rPr lang="es-DO" sz="3200" b="1" dirty="0">
                <a:latin typeface="+mn-lt"/>
              </a:rPr>
              <a:t>de </a:t>
            </a:r>
            <a:r>
              <a:rPr lang="es-DO" sz="3200" b="1" dirty="0" smtClean="0">
                <a:latin typeface="+mn-lt"/>
              </a:rPr>
              <a:t>barricas en diferentes puntos del Municipio, </a:t>
            </a:r>
            <a:r>
              <a:rPr lang="es-DO" sz="3200" b="1" dirty="0">
                <a:latin typeface="+mn-lt"/>
              </a:rPr>
              <a:t>gracias a pinturas </a:t>
            </a:r>
            <a:r>
              <a:rPr lang="es-DO" sz="3200" b="1" dirty="0" err="1">
                <a:latin typeface="+mn-lt"/>
              </a:rPr>
              <a:t>Tucan</a:t>
            </a:r>
            <a:r>
              <a:rPr lang="es-DO" sz="3200" b="1" dirty="0">
                <a:latin typeface="+mn-lt"/>
              </a:rPr>
              <a:t> </a:t>
            </a:r>
          </a:p>
        </p:txBody>
      </p:sp>
      <p:pic>
        <p:nvPicPr>
          <p:cNvPr id="10242" name="Picture 2" descr="Puede ser una imagen de una o varias personas, personas de pie y vehículo">
            <a:extLst>
              <a:ext uri="{FF2B5EF4-FFF2-40B4-BE49-F238E27FC236}">
                <a16:creationId xmlns:a16="http://schemas.microsoft.com/office/drawing/2014/main" xmlns="" id="{3E470A19-06FC-4D83-8884-AB2DE1C17F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23" y="2035583"/>
            <a:ext cx="3715702" cy="371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27510CD-3D10-4E1F-A0F8-69049C84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22</a:t>
            </a:fld>
            <a:endParaRPr lang="es-DO"/>
          </a:p>
        </p:txBody>
      </p:sp>
      <p:pic>
        <p:nvPicPr>
          <p:cNvPr id="10244" name="Picture 4" descr="Puede ser una imagen de 1 persona">
            <a:extLst>
              <a:ext uri="{FF2B5EF4-FFF2-40B4-BE49-F238E27FC236}">
                <a16:creationId xmlns:a16="http://schemas.microsoft.com/office/drawing/2014/main" xmlns="" id="{23AFE56F-3EF3-47E6-B4B7-31C5DBFD6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71" y="2035583"/>
            <a:ext cx="3715702" cy="371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3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63A2A97-E9D8-4802-8489-E6A86EF0F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88244B-B314-4A54-BED8-6E3EADD0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66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DO" sz="6000" dirty="0">
                <a:latin typeface="Brush Script MT" panose="03060802040406070304" pitchFamily="66" charset="0"/>
              </a:rPr>
              <a:t>Celebración de Actos </a:t>
            </a:r>
            <a:r>
              <a:rPr lang="es-DO" sz="6000" dirty="0" smtClean="0">
                <a:latin typeface="Brush Script MT" panose="03060802040406070304" pitchFamily="66" charset="0"/>
              </a:rPr>
              <a:t>Patrios y Actividades con los Empleados del Ayuntamiento </a:t>
            </a:r>
            <a:endParaRPr lang="es-DO" sz="6000" dirty="0">
              <a:latin typeface="Brush Script MT" panose="03060802040406070304" pitchFamily="66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5C14D4-D5A5-49AB-BC18-5F856D53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23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9313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D450A8F-CFB4-4156-945D-80E46FD7A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123E9D-94F9-43AF-AB09-A1FE3C47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Día del Natalicio Juan Pablo Duarte</a:t>
            </a:r>
          </a:p>
        </p:txBody>
      </p:sp>
      <p:pic>
        <p:nvPicPr>
          <p:cNvPr id="15362" name="Picture 2" descr="Puede ser una imagen de de pie, comida, flor y árbol">
            <a:extLst>
              <a:ext uri="{FF2B5EF4-FFF2-40B4-BE49-F238E27FC236}">
                <a16:creationId xmlns:a16="http://schemas.microsoft.com/office/drawing/2014/main" xmlns="" id="{FE007EFE-C836-425B-95B9-3A83CE976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22" y="1791493"/>
            <a:ext cx="4701381" cy="47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86019EC-5CAE-4234-96F9-861EE13B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24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249772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843AF97-0E79-41E1-A616-6EDE40938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72DD06-C81F-46A5-A3D9-AA109EFA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Día de la Independencia Nacional</a:t>
            </a:r>
          </a:p>
        </p:txBody>
      </p:sp>
      <p:pic>
        <p:nvPicPr>
          <p:cNvPr id="25604" name="Picture 4" descr="Puede ser una imagen de 1 persona, al aire libre y monumento">
            <a:extLst>
              <a:ext uri="{FF2B5EF4-FFF2-40B4-BE49-F238E27FC236}">
                <a16:creationId xmlns:a16="http://schemas.microsoft.com/office/drawing/2014/main" xmlns="" id="{48D9D6B9-F249-49F9-BE40-23DE6E1A2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7475" y="1555117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BFC21CC-2C61-48F4-9B6B-A1B3E200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25</a:t>
            </a:fld>
            <a:endParaRPr lang="es-DO"/>
          </a:p>
        </p:txBody>
      </p:sp>
      <p:pic>
        <p:nvPicPr>
          <p:cNvPr id="25602" name="Picture 2" descr="Puede ser una imagen de una o varias personas, personas de pie y al aire libre">
            <a:extLst>
              <a:ext uri="{FF2B5EF4-FFF2-40B4-BE49-F238E27FC236}">
                <a16:creationId xmlns:a16="http://schemas.microsoft.com/office/drawing/2014/main" xmlns="" id="{D594DA8D-6185-4165-AB93-302032EC8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1307467"/>
            <a:ext cx="478155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9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843AF97-0E79-41E1-A616-6EDE40938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72DD06-C81F-46A5-A3D9-AA109EFA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 smtClean="0">
                <a:latin typeface="+mn-lt"/>
              </a:rPr>
              <a:t>Celebración Día </a:t>
            </a:r>
            <a:r>
              <a:rPr lang="es-DO" sz="3200" b="1" dirty="0">
                <a:latin typeface="+mn-lt"/>
              </a:rPr>
              <a:t>de </a:t>
            </a:r>
            <a:r>
              <a:rPr lang="es-DO" sz="3200" b="1" dirty="0" smtClean="0">
                <a:latin typeface="+mn-lt"/>
              </a:rPr>
              <a:t>San Valentín</a:t>
            </a:r>
            <a:endParaRPr lang="es-DO" sz="3200" b="1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BFC21CC-2C61-48F4-9B6B-A1B3E200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26</a:t>
            </a:fld>
            <a:endParaRPr lang="es-DO"/>
          </a:p>
        </p:txBody>
      </p:sp>
      <p:pic>
        <p:nvPicPr>
          <p:cNvPr id="8" name="Picture 2" descr="Puede ser una imagen de 4 personas, personas de pie y globo">
            <a:extLst>
              <a:ext uri="{FF2B5EF4-FFF2-40B4-BE49-F238E27FC236}">
                <a16:creationId xmlns="" xmlns:a16="http://schemas.microsoft.com/office/drawing/2014/main" id="{566C6C21-8629-473D-94A9-0090E8E7F9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77" y="1690688"/>
            <a:ext cx="58179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4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843AF97-0E79-41E1-A616-6EDE40938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72DD06-C81F-46A5-A3D9-AA109EFA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 smtClean="0">
                <a:latin typeface="+mn-lt"/>
              </a:rPr>
              <a:t>Celebración Día </a:t>
            </a:r>
            <a:r>
              <a:rPr lang="es-DO" sz="3200" b="1" dirty="0">
                <a:latin typeface="+mn-lt"/>
              </a:rPr>
              <a:t>de </a:t>
            </a:r>
            <a:r>
              <a:rPr lang="es-DO" sz="3200" b="1" dirty="0" smtClean="0">
                <a:latin typeface="+mn-lt"/>
              </a:rPr>
              <a:t>La Mujer</a:t>
            </a:r>
            <a:endParaRPr lang="es-DO" sz="3200" b="1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BFC21CC-2C61-48F4-9B6B-A1B3E200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27</a:t>
            </a:fld>
            <a:endParaRPr lang="es-DO"/>
          </a:p>
        </p:txBody>
      </p:sp>
      <p:pic>
        <p:nvPicPr>
          <p:cNvPr id="6146" name="Picture 2" descr="Puede ser una imagen de 1 persona, de pie, flor e interio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63A2A97-E9D8-4802-8489-E6A86EF0F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88244B-B314-4A54-BED8-6E3EADD0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66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DO" sz="6000" dirty="0">
                <a:latin typeface="Brush Script MT" panose="03060802040406070304" pitchFamily="66" charset="0"/>
              </a:rPr>
              <a:t>Asistencia social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5C14D4-D5A5-49AB-BC18-5F856D53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28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290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7A3B2BF-A485-401B-852A-744EFC6B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0" y="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529A57E-1E0F-4C69-B464-D4F3EEEE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665" y="687074"/>
            <a:ext cx="10315237" cy="2088173"/>
          </a:xfrm>
        </p:spPr>
        <p:txBody>
          <a:bodyPr>
            <a:normAutofit/>
          </a:bodyPr>
          <a:lstStyle/>
          <a:p>
            <a:pPr algn="ctr"/>
            <a:r>
              <a:rPr lang="es-DO" sz="3600" b="1" dirty="0">
                <a:latin typeface="+mn-lt"/>
              </a:rPr>
              <a:t>Carroza fúnebre, donada por el </a:t>
            </a:r>
            <a:r>
              <a:rPr lang="es-DO" sz="3600" b="1" dirty="0" smtClean="0">
                <a:latin typeface="+mn-lt"/>
              </a:rPr>
              <a:t>Ex-Regidor </a:t>
            </a:r>
            <a:r>
              <a:rPr lang="es-DO" sz="3600" b="1" dirty="0">
                <a:latin typeface="+mn-lt"/>
              </a:rPr>
              <a:t>Octavio Rosario “</a:t>
            </a:r>
            <a:r>
              <a:rPr lang="es-DO" sz="3600" b="1" dirty="0" err="1">
                <a:latin typeface="+mn-lt"/>
              </a:rPr>
              <a:t>Tavo</a:t>
            </a:r>
            <a:r>
              <a:rPr lang="es-DO" sz="3600" b="1" dirty="0">
                <a:latin typeface="+mn-lt"/>
              </a:rPr>
              <a:t>”.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AFEBD881-3899-48A5-80F9-C17D9489C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b="18330"/>
          <a:stretch/>
        </p:blipFill>
        <p:spPr>
          <a:xfrm>
            <a:off x="7558236" y="2397222"/>
            <a:ext cx="2447627" cy="316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07454D58-AFEB-4275-BDA4-EA4485EA6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29</a:t>
            </a:fld>
            <a:endParaRPr lang="es-D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12CFA8C-8B72-499A-BAAF-DD70B6D60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69" y="2397222"/>
            <a:ext cx="5620470" cy="316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76373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25F9CFC-364A-45C3-9E2B-F1B0957BA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F03351-C0BC-4CA4-B3D7-AF3B802C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b="1" dirty="0">
                <a:latin typeface="+mn-lt"/>
              </a:rPr>
              <a:t>Gasto de personal 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7138CFE-EE6F-4DA9-9115-198FCDCF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3</a:t>
            </a:fld>
            <a:endParaRPr lang="es-DO"/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xmlns="" id="{04792F8F-2898-4B65-B1B5-45CBF45E8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426415"/>
              </p:ext>
            </p:extLst>
          </p:nvPr>
        </p:nvGraphicFramePr>
        <p:xfrm>
          <a:off x="3489325" y="1376891"/>
          <a:ext cx="8128000" cy="4721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322671673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3122542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PERSONAL FIJO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3,502,131.71 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952669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PERSONAL DE CARÁCTER TEMPORAL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1,368,330.35 </a:t>
                      </a:r>
                      <a:endParaRPr lang="es-D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635397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JORNALES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2,625,088.79 </a:t>
                      </a:r>
                      <a:endParaRPr lang="es-D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05081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PERSONAL CONTRATADO Y/O IGUALADO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1,548,859.17 </a:t>
                      </a:r>
                      <a:endParaRPr lang="es-D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226330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SUBVENCIONES PROGRAMADAS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468,700.00 </a:t>
                      </a:r>
                      <a:endParaRPr lang="es-D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814925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INCVENTIVOS POR RENDIMIENTO INDIVIDUAL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78,722.50 </a:t>
                      </a:r>
                      <a:endParaRPr lang="es-D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152489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PAGOS A LA SEGURIDAD SOCIAL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1129432.41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201066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GASTOS DE REPRESENTACION, COMPENSACION A SUELDO Y DIETAS FUNCIONARIOS DEL AYUNTAMIENTO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390,150.00 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980268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PAGOS DE PRESTACIONES LABORALES</a:t>
                      </a:r>
                      <a:endParaRPr lang="es-D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420,183.90 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19676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DO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PAGOS DE REGALIA PASCUAL 2020</a:t>
                      </a:r>
                      <a:endParaRPr lang="es-DO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700,013.89 </a:t>
                      </a:r>
                      <a:endParaRPr lang="es-DO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999305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 GASTOS DE PERSONAL</a:t>
                      </a:r>
                      <a:endParaRPr lang="es-DO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DO" sz="1800" b="1" u="dbl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12,231,612.72 </a:t>
                      </a:r>
                      <a:endParaRPr lang="es-DO" sz="1800" b="1" i="0" u="dbl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289812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79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D78F7D2-234B-4E7D-AAB9-6EAFB20C2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C16518-6B47-480C-8385-686244DA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528" y="561963"/>
            <a:ext cx="7620913" cy="1325563"/>
          </a:xfrm>
        </p:spPr>
        <p:txBody>
          <a:bodyPr>
            <a:normAutofit/>
          </a:bodyPr>
          <a:lstStyle/>
          <a:p>
            <a:pPr algn="ctr"/>
            <a:r>
              <a:rPr lang="es-DO" sz="3600" b="1" dirty="0">
                <a:latin typeface="+mn-lt"/>
              </a:rPr>
              <a:t>Construcción de </a:t>
            </a:r>
            <a:r>
              <a:rPr lang="es-DO" sz="3600" b="1" dirty="0" smtClean="0">
                <a:latin typeface="+mn-lt"/>
              </a:rPr>
              <a:t>vivienda </a:t>
            </a:r>
            <a:r>
              <a:rPr lang="es-DO" sz="3600" b="1" dirty="0">
                <a:latin typeface="+mn-lt"/>
              </a:rPr>
              <a:t>al Sr. Juan </a:t>
            </a:r>
            <a:r>
              <a:rPr lang="es-DO" sz="3600" b="1" dirty="0" err="1">
                <a:latin typeface="+mn-lt"/>
              </a:rPr>
              <a:t>Anaud</a:t>
            </a:r>
            <a:r>
              <a:rPr lang="es-DO" sz="3600" b="1" dirty="0">
                <a:latin typeface="+mn-lt"/>
              </a:rPr>
              <a:t> </a:t>
            </a:r>
          </a:p>
        </p:txBody>
      </p:sp>
      <p:pic>
        <p:nvPicPr>
          <p:cNvPr id="21" name="Marcador de contenido 6">
            <a:extLst>
              <a:ext uri="{FF2B5EF4-FFF2-40B4-BE49-F238E27FC236}">
                <a16:creationId xmlns:a16="http://schemas.microsoft.com/office/drawing/2014/main" xmlns="" id="{53873A24-1782-45AF-9C53-4F75537DF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036" y="2199229"/>
            <a:ext cx="3379964" cy="3310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7DA7B622-F439-48BE-8298-17B65564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30</a:t>
            </a:fld>
            <a:endParaRPr lang="es-DO"/>
          </a:p>
        </p:txBody>
      </p:sp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xmlns="" id="{487A8FA9-CC55-4918-ABF1-FFC098A8AA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45" y="2199229"/>
            <a:ext cx="3976540" cy="331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6955534" y="5744431"/>
            <a:ext cx="2233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DO" sz="2400" b="1" dirty="0">
                <a:latin typeface="Calibri" panose="020F0502020204030204" pitchFamily="34" charset="0"/>
                <a:ea typeface="Calibri" panose="020F0502020204030204" pitchFamily="34" charset="0"/>
              </a:rPr>
              <a:t> RD $ 56,720.00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898546308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D78F7D2-234B-4E7D-AAB9-6EAFB20C2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C16518-6B47-480C-8385-686244DA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528" y="561963"/>
            <a:ext cx="7620913" cy="1325563"/>
          </a:xfrm>
        </p:spPr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Donación de lavadora a la UNAP de Guama Abajo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7DA7B622-F439-48BE-8298-17B65564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31</a:t>
            </a:fld>
            <a:endParaRPr lang="es-DO"/>
          </a:p>
        </p:txBody>
      </p:sp>
      <p:sp>
        <p:nvSpPr>
          <p:cNvPr id="3" name="Rectángulo 2"/>
          <p:cNvSpPr/>
          <p:nvPr/>
        </p:nvSpPr>
        <p:spPr>
          <a:xfrm>
            <a:off x="6955534" y="5744431"/>
            <a:ext cx="2233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DO" sz="2400" b="1" dirty="0">
                <a:latin typeface="Calibri" panose="020F0502020204030204" pitchFamily="34" charset="0"/>
                <a:ea typeface="Calibri" panose="020F0502020204030204" pitchFamily="34" charset="0"/>
              </a:rPr>
              <a:t> RD $ 56,720.00 </a:t>
            </a:r>
            <a:endParaRPr lang="es-ES" sz="2400" dirty="0"/>
          </a:p>
        </p:txBody>
      </p:sp>
      <p:pic>
        <p:nvPicPr>
          <p:cNvPr id="9" name="Picture 2" descr="Puede ser una imagen de una o varias personas y personas de pie">
            <a:extLst>
              <a:ext uri="{FF2B5EF4-FFF2-40B4-BE49-F238E27FC236}">
                <a16:creationId xmlns="" xmlns:a16="http://schemas.microsoft.com/office/drawing/2014/main" id="{961C15E5-5797-47A5-8F65-2804E312D1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b="19305"/>
          <a:stretch/>
        </p:blipFill>
        <p:spPr bwMode="auto">
          <a:xfrm>
            <a:off x="4106964" y="1825625"/>
            <a:ext cx="397807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957002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074CE48-428C-4120-8A20-4D3AD6040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7F59D089-82DB-46C0-B200-E213966AC1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318342"/>
              </p:ext>
            </p:extLst>
          </p:nvPr>
        </p:nvGraphicFramePr>
        <p:xfrm>
          <a:off x="4446904" y="963851"/>
          <a:ext cx="6792596" cy="49302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96298">
                  <a:extLst>
                    <a:ext uri="{9D8B030D-6E8A-4147-A177-3AD203B41FA5}">
                      <a16:colId xmlns:a16="http://schemas.microsoft.com/office/drawing/2014/main" xmlns="" val="2886996566"/>
                    </a:ext>
                  </a:extLst>
                </a:gridCol>
                <a:gridCol w="3396298">
                  <a:extLst>
                    <a:ext uri="{9D8B030D-6E8A-4147-A177-3AD203B41FA5}">
                      <a16:colId xmlns:a16="http://schemas.microsoft.com/office/drawing/2014/main" xmlns="" val="1091748413"/>
                    </a:ext>
                  </a:extLst>
                </a:gridCol>
              </a:tblGrid>
              <a:tr h="2666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dirty="0">
                          <a:effectLst/>
                        </a:rPr>
                        <a:t>ASISTENCIA SOCIAL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dirty="0">
                          <a:effectLst/>
                        </a:rPr>
                        <a:t> 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63599400"/>
                  </a:ext>
                </a:extLst>
              </a:tr>
              <a:tr h="11286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dirty="0">
                          <a:effectLst/>
                        </a:rPr>
                        <a:t>Donaciones a personas de escasos recursos (productos alimenticios, productos medicinales y materiales de Construcción)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dirty="0">
                          <a:effectLst/>
                        </a:rPr>
                        <a:t>                539,798.13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dirty="0">
                          <a:effectLst/>
                        </a:rPr>
                        <a:t> 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80721129"/>
                  </a:ext>
                </a:extLst>
              </a:tr>
              <a:tr h="5332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Servicios funerarios (donación de ataúdes y alquiler de carpa)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                  84,310.00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34943079"/>
                  </a:ext>
                </a:extLst>
              </a:tr>
              <a:tr h="7998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Aportes a instituciones sin fines de lucro (escuela laboral, cruz roja, escuela de música y club feliz Taveras)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                  95,000.00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78880642"/>
                  </a:ext>
                </a:extLst>
              </a:tr>
              <a:tr h="5332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Becas a estudiantes (actualmente se le está brindando ayuda a 14 estudiantes)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                221,500.00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8415080"/>
                  </a:ext>
                </a:extLst>
              </a:tr>
              <a:tr h="7998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Construcción de vivienda al sr. Juan Arnaud (persona no vidente) la cual fue incendiada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                  56,720.00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86599612"/>
                  </a:ext>
                </a:extLst>
              </a:tr>
              <a:tr h="5580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Bonos navideños a personas de escasos recursos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                216,630.26 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 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55628862"/>
                  </a:ext>
                </a:extLst>
              </a:tr>
              <a:tr h="31103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TOTAL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u="dbl" dirty="0">
                          <a:effectLst/>
                        </a:rPr>
                        <a:t>              1,213,958.39 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19320187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823784-9CCC-453A-BB5D-27CE1DFD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32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8667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63A2A97-E9D8-4802-8489-E6A86EF0F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88244B-B314-4A54-BED8-6E3EADD0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66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DO" sz="6000" dirty="0">
                <a:latin typeface="Brush Script MT" panose="03060802040406070304" pitchFamily="66" charset="0"/>
              </a:rPr>
              <a:t>Gestión y Búsqueda de soluciones para el Municipio con otras Instituciones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5C14D4-D5A5-49AB-BC18-5F856D53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33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2707659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A2757E1-F561-4FEE-A782-5D36E332D2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6C0AA2-0B81-4C11-94E6-0BC17D74E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8" y="705076"/>
            <a:ext cx="102501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DO" sz="3200" b="1" dirty="0">
                <a:latin typeface="+mn-lt"/>
              </a:rPr>
              <a:t>Reunión con el Alcalde Miguel </a:t>
            </a:r>
            <a:r>
              <a:rPr lang="es-DO" sz="3200" b="1" dirty="0" err="1">
                <a:latin typeface="+mn-lt"/>
              </a:rPr>
              <a:t>Guarocuya</a:t>
            </a:r>
            <a:r>
              <a:rPr lang="es-DO" sz="3200" b="1" dirty="0">
                <a:latin typeface="+mn-lt"/>
              </a:rPr>
              <a:t> Cabral para solicitar el deposito de los desechos solidos en el vertedero de Moca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003641F8-8725-4E26-9040-C22D58A31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2" y="2030071"/>
            <a:ext cx="2314573" cy="411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C9D10AEB-3F9F-4E7B-A042-37916C5C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34</a:t>
            </a:fld>
            <a:endParaRPr lang="es-D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3880956-BACA-4121-B125-FD4CB01524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6" y="2295525"/>
            <a:ext cx="4782432" cy="2927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4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CC3C5E3-34D5-4ABB-BD7B-7B7C2C60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10277" y="0"/>
            <a:ext cx="12269648" cy="7356024"/>
          </a:xfrm>
          <a:prstGeom prst="rect">
            <a:avLst/>
          </a:prstGeom>
        </p:spPr>
      </p:pic>
      <p:pic>
        <p:nvPicPr>
          <p:cNvPr id="4098" name="Picture 2" descr="No hay ninguna descripción de la foto disponible.">
            <a:extLst>
              <a:ext uri="{FF2B5EF4-FFF2-40B4-BE49-F238E27FC236}">
                <a16:creationId xmlns:a16="http://schemas.microsoft.com/office/drawing/2014/main" xmlns="" id="{B7BCB4B3-C5EC-4824-87C3-2A71F85C5C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142134"/>
            <a:ext cx="2523952" cy="33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 hay ninguna descripción de la foto disponible.">
            <a:extLst>
              <a:ext uri="{FF2B5EF4-FFF2-40B4-BE49-F238E27FC236}">
                <a16:creationId xmlns:a16="http://schemas.microsoft.com/office/drawing/2014/main" xmlns="" id="{E77B67EF-A0C7-4934-A431-A50076AB6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251" y="2142134"/>
            <a:ext cx="2489140" cy="331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uede ser una imagen de 1 persona">
            <a:extLst>
              <a:ext uri="{FF2B5EF4-FFF2-40B4-BE49-F238E27FC236}">
                <a16:creationId xmlns:a16="http://schemas.microsoft.com/office/drawing/2014/main" xmlns="" id="{34A89D22-B411-4C90-BCA5-443CB9F80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4" y="2142134"/>
            <a:ext cx="4487027" cy="33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F804A5F-0294-45DB-BA0F-C0DD552607B5}"/>
              </a:ext>
            </a:extLst>
          </p:cNvPr>
          <p:cNvSpPr txBox="1"/>
          <p:nvPr/>
        </p:nvSpPr>
        <p:spPr>
          <a:xfrm>
            <a:off x="923924" y="684781"/>
            <a:ext cx="9944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3200" b="1" dirty="0"/>
              <a:t>Reunión con una comisión de ingenios de CORAAMOCA, en busca de solución al problema del agua </a:t>
            </a:r>
          </a:p>
        </p:txBody>
      </p:sp>
    </p:spTree>
    <p:extLst>
      <p:ext uri="{BB962C8B-B14F-4D97-AF65-F5344CB8AC3E}">
        <p14:creationId xmlns:p14="http://schemas.microsoft.com/office/powerpoint/2010/main" val="2748402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9B5AD26-01BD-4068-AEA6-EB78B46EC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93D901-4FA7-45C6-A1B7-8DEFD6000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sz="3200" b="1" dirty="0">
                <a:latin typeface="+mn-lt"/>
              </a:rPr>
              <a:t>Visita de comisión de INTRANT para evaluación de transporte </a:t>
            </a:r>
          </a:p>
        </p:txBody>
      </p:sp>
      <p:pic>
        <p:nvPicPr>
          <p:cNvPr id="11266" name="Picture 2" descr="Puede ser una imagen de 1 persona, de pie, ropa de abrigo, vehículo y carretera">
            <a:extLst>
              <a:ext uri="{FF2B5EF4-FFF2-40B4-BE49-F238E27FC236}">
                <a16:creationId xmlns:a16="http://schemas.microsoft.com/office/drawing/2014/main" xmlns="" id="{A2C6DAE8-A0EB-4CD1-8FFC-62AB0D4741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B8ED1C1-1DA3-4E80-99AD-2642B95C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36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8689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E8F2B0C-FC93-4149-B02C-A8573F575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9FA7AC-DDAC-429B-B2E5-BE186510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Apoyo a salud pública, jornada de vacunación contra el COVID-19</a:t>
            </a:r>
          </a:p>
        </p:txBody>
      </p:sp>
      <p:pic>
        <p:nvPicPr>
          <p:cNvPr id="5122" name="Picture 2" descr="Puede ser una imagen de 1 persona, de pie y ropa de abrigo">
            <a:extLst>
              <a:ext uri="{FF2B5EF4-FFF2-40B4-BE49-F238E27FC236}">
                <a16:creationId xmlns:a16="http://schemas.microsoft.com/office/drawing/2014/main" xmlns="" id="{678B723F-A60A-4AE4-A4A9-66313C6BA8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053839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677D82B-B563-4736-BC03-73172A44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37</a:t>
            </a:fld>
            <a:endParaRPr lang="es-DO"/>
          </a:p>
        </p:txBody>
      </p:sp>
      <p:pic>
        <p:nvPicPr>
          <p:cNvPr id="5124" name="Picture 4" descr="Puede ser una imagen de una o varias personas">
            <a:extLst>
              <a:ext uri="{FF2B5EF4-FFF2-40B4-BE49-F238E27FC236}">
                <a16:creationId xmlns:a16="http://schemas.microsoft.com/office/drawing/2014/main" xmlns="" id="{FD01BE8A-3086-4D7F-B1B7-FA007B2CD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20" y="2035583"/>
            <a:ext cx="4880489" cy="366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1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3321741-446A-4950-B70F-A47B6ED7F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0" y="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A92E2B-4B3F-42B7-99FF-1A484CD7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3200" b="1" dirty="0" err="1">
                <a:latin typeface="+mn-lt"/>
              </a:rPr>
              <a:t>Reunión</a:t>
            </a:r>
            <a:r>
              <a:rPr lang="en-US" sz="3200" b="1" dirty="0">
                <a:latin typeface="+mn-lt"/>
              </a:rPr>
              <a:t> con el Director de CORAAMOCA </a:t>
            </a:r>
            <a:r>
              <a:rPr lang="en-US" sz="3200" b="1" dirty="0" err="1">
                <a:latin typeface="+mn-lt"/>
              </a:rPr>
              <a:t>en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procura</a:t>
            </a:r>
            <a:r>
              <a:rPr lang="en-US" sz="3200" b="1" dirty="0">
                <a:latin typeface="+mn-lt"/>
              </a:rPr>
              <a:t> de resolver la </a:t>
            </a:r>
            <a:r>
              <a:rPr lang="en-US" sz="3200" b="1" dirty="0" err="1">
                <a:latin typeface="+mn-lt"/>
              </a:rPr>
              <a:t>problemática</a:t>
            </a:r>
            <a:r>
              <a:rPr lang="en-US" sz="3200" b="1" dirty="0">
                <a:latin typeface="+mn-lt"/>
              </a:rPr>
              <a:t> del </a:t>
            </a:r>
            <a:r>
              <a:rPr lang="en-US" sz="3200" b="1" dirty="0" err="1">
                <a:latin typeface="+mn-lt"/>
              </a:rPr>
              <a:t>agua</a:t>
            </a:r>
            <a:r>
              <a:rPr lang="en-US" sz="3200" b="1" dirty="0">
                <a:latin typeface="+mn-lt"/>
              </a:rPr>
              <a:t> y Sistema cloacal del </a:t>
            </a:r>
            <a:r>
              <a:rPr lang="en-US" sz="3200" b="1" dirty="0" err="1">
                <a:latin typeface="+mn-lt"/>
              </a:rPr>
              <a:t>Municipio</a:t>
            </a:r>
            <a:endParaRPr lang="es-DO" sz="3200" b="1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BA01A4A-8F48-4FEA-B24C-85774DD9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38</a:t>
            </a:fld>
            <a:endParaRPr lang="es-DO"/>
          </a:p>
        </p:txBody>
      </p:sp>
      <p:pic>
        <p:nvPicPr>
          <p:cNvPr id="31746" name="Picture 2" descr="Puede ser una imagen de una o varias personas, personas de pie, personas sentadas e interior">
            <a:extLst>
              <a:ext uri="{FF2B5EF4-FFF2-40B4-BE49-F238E27FC236}">
                <a16:creationId xmlns:a16="http://schemas.microsoft.com/office/drawing/2014/main" xmlns="" id="{5B7D5F0D-EF2F-4614-A05C-A43403F0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70075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980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1E0795F-BBA1-416D-970D-F718ED0BD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B28842-6994-4C68-8CE9-51CC1949E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Formación </a:t>
            </a:r>
            <a:r>
              <a:rPr lang="es-DO" sz="3200" b="1" dirty="0" smtClean="0">
                <a:latin typeface="+mn-lt"/>
              </a:rPr>
              <a:t>y juramentación Mesa Local Seguridad</a:t>
            </a:r>
            <a:r>
              <a:rPr lang="es-DO" sz="3200" b="1" dirty="0">
                <a:latin typeface="+mn-lt"/>
              </a:rPr>
              <a:t>, Ciudadanía y </a:t>
            </a:r>
            <a:r>
              <a:rPr lang="es-DO" sz="3200" b="1" dirty="0" smtClean="0">
                <a:latin typeface="+mn-lt"/>
              </a:rPr>
              <a:t>Género</a:t>
            </a:r>
            <a:endParaRPr lang="es-DO" sz="3200" b="1" dirty="0">
              <a:latin typeface="+mn-lt"/>
            </a:endParaRPr>
          </a:p>
        </p:txBody>
      </p:sp>
      <p:pic>
        <p:nvPicPr>
          <p:cNvPr id="20482" name="Picture 2" descr="Puede ser una imagen de 2 personas, personas de pie y personas sentadas">
            <a:extLst>
              <a:ext uri="{FF2B5EF4-FFF2-40B4-BE49-F238E27FC236}">
                <a16:creationId xmlns:a16="http://schemas.microsoft.com/office/drawing/2014/main" xmlns="" id="{8D7BC4C6-B16D-45B3-9CE5-7BAF16948B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4F955A7-B600-4084-9678-CE2E4A11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39</a:t>
            </a:fld>
            <a:endParaRPr lang="es-DO"/>
          </a:p>
        </p:txBody>
      </p:sp>
      <p:pic>
        <p:nvPicPr>
          <p:cNvPr id="20484" name="Picture 4" descr="Puede ser una imagen de una o varias personas, personas de pie y personas sentadas">
            <a:extLst>
              <a:ext uri="{FF2B5EF4-FFF2-40B4-BE49-F238E27FC236}">
                <a16:creationId xmlns:a16="http://schemas.microsoft.com/office/drawing/2014/main" xmlns="" id="{1933B9EE-8427-4CE2-813F-B96520F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2447925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4E6C040-6A5E-4E45-8066-FCB7170AE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960BAE-0FEF-4EAD-BAFA-DBA8735F4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b="1" dirty="0">
                <a:latin typeface="+mn-lt"/>
              </a:rPr>
              <a:t>Gastos fijos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53CFA13-6F7A-49D4-A350-903E0295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4</a:t>
            </a:fld>
            <a:endParaRPr lang="es-DO"/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xmlns="" id="{A98087AA-041F-47F7-84C2-D764A5180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41197"/>
              </p:ext>
            </p:extLst>
          </p:nvPr>
        </p:nvGraphicFramePr>
        <p:xfrm>
          <a:off x="4400550" y="929226"/>
          <a:ext cx="6715125" cy="50793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1458">
                  <a:extLst>
                    <a:ext uri="{9D8B030D-6E8A-4147-A177-3AD203B41FA5}">
                      <a16:colId xmlns:a16="http://schemas.microsoft.com/office/drawing/2014/main" xmlns="" val="3256104955"/>
                    </a:ext>
                  </a:extLst>
                </a:gridCol>
                <a:gridCol w="2453667">
                  <a:extLst>
                    <a:ext uri="{9D8B030D-6E8A-4147-A177-3AD203B41FA5}">
                      <a16:colId xmlns:a16="http://schemas.microsoft.com/office/drawing/2014/main" xmlns="" val="1566090106"/>
                    </a:ext>
                  </a:extLst>
                </a:gridCol>
              </a:tblGrid>
              <a:tr h="39446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SERVICIO TELEFÓNICO Y DE FLOTAS 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247,270.67 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60081803"/>
                  </a:ext>
                </a:extLst>
              </a:tr>
              <a:tr h="39446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PUBLICIDAD TELEVISIVA 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59,500.00 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7251929"/>
                  </a:ext>
                </a:extLst>
              </a:tr>
              <a:tr h="518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USO DEL VERTEDERO </a:t>
                      </a:r>
                      <a:r>
                        <a:rPr lang="es-DO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DEPÓSITO DE DESECHOS SÓLIDOS)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89,000.00 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1955891"/>
                  </a:ext>
                </a:extLst>
              </a:tr>
              <a:tr h="518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USO Y ASISTENCIA DEL SISTEMA DE ADMINISTRACIÓN FINANCIERA MUNICIPAL 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150,000.00 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34139645"/>
                  </a:ext>
                </a:extLst>
              </a:tr>
              <a:tr h="518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COMBUSTIBLES Y LUBRICANTES PARA VEHÍCULOS 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1,819,255.00 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99158217"/>
                  </a:ext>
                </a:extLst>
              </a:tr>
              <a:tr h="39446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 GASTABLE Y ÚTILES DE OFICINA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92,821.72 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95424534"/>
                  </a:ext>
                </a:extLst>
              </a:tr>
              <a:tr h="5187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DESAYUNOS Y COMIDAS PERSONAL DE BACHEO</a:t>
                      </a:r>
                      <a:r>
                        <a:rPr lang="es-DO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JORNALEROS Y PERSONAL DE LIMPIEZA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305,170.00 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34075701"/>
                  </a:ext>
                </a:extLst>
              </a:tr>
              <a:tr h="8202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PIEZAS Y REPARACIÓN DE VEHÍCULOS (CAMIONETA </a:t>
                      </a:r>
                      <a:r>
                        <a:rPr lang="es-DO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ISUZU,CAMIONETA </a:t>
                      </a: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NISSAN, </a:t>
                      </a:r>
                      <a:r>
                        <a:rPr lang="es-DO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GREDA, CAMION COMPACTADOR, CAMION DAIHATSU Y MOTOR C-90</a:t>
                      </a: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404,639.41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23129753"/>
                  </a:ext>
                </a:extLst>
              </a:tr>
              <a:tr h="3944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LLANTAS Y NEUMÁTICOS 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178,800.00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19817857"/>
                  </a:ext>
                </a:extLst>
              </a:tr>
              <a:tr h="3944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REPOSICIONES DE CAJA CHICA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93,956.00 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76684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7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DB4299D-7F85-49B7-BB71-E3AFF406D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40</a:t>
            </a:fld>
            <a:endParaRPr lang="es-DO"/>
          </a:p>
        </p:txBody>
      </p:sp>
      <p:sp>
        <p:nvSpPr>
          <p:cNvPr id="2" name="Rectángulo 1"/>
          <p:cNvSpPr/>
          <p:nvPr/>
        </p:nvSpPr>
        <p:spPr>
          <a:xfrm>
            <a:off x="1596980" y="2252661"/>
            <a:ext cx="7225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DO" sz="6000" dirty="0">
                <a:latin typeface="Brush Script MT" panose="03060802040406070304" pitchFamily="66" charset="0"/>
              </a:rPr>
              <a:t>Embellecimiento Urbano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31835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FD6AF858-4FBA-4841-BB75-3D3C7E6E2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538"/>
            <a:ext cx="12269648" cy="12286867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03BD1F21-3181-4644-8526-F9CDD5E1C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99" y="1232139"/>
            <a:ext cx="2960368" cy="394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xmlns="" id="{6DC98D52-665F-4EFF-8EBE-876D8638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41</a:t>
            </a:fld>
            <a:endParaRPr lang="es-D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178F4001-A5B0-4943-AA6C-7D54EC3F01B6}"/>
              </a:ext>
            </a:extLst>
          </p:cNvPr>
          <p:cNvSpPr txBox="1"/>
          <p:nvPr/>
        </p:nvSpPr>
        <p:spPr>
          <a:xfrm>
            <a:off x="1828801" y="40762"/>
            <a:ext cx="8340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Cambio</a:t>
            </a:r>
            <a:r>
              <a:rPr lang="en-US" sz="3200" b="1" dirty="0"/>
              <a:t> y </a:t>
            </a:r>
            <a:r>
              <a:rPr lang="en-US" sz="3200" b="1" dirty="0" err="1"/>
              <a:t>colocación</a:t>
            </a:r>
            <a:r>
              <a:rPr lang="en-US" sz="3200" b="1" dirty="0"/>
              <a:t> de </a:t>
            </a:r>
            <a:r>
              <a:rPr lang="en-US" sz="3200" b="1" dirty="0" err="1"/>
              <a:t>bombillas</a:t>
            </a:r>
            <a:r>
              <a:rPr lang="en-US" sz="3200" b="1" dirty="0"/>
              <a:t> </a:t>
            </a:r>
            <a:r>
              <a:rPr lang="en-US" sz="3200" b="1" dirty="0" err="1"/>
              <a:t>en</a:t>
            </a:r>
            <a:r>
              <a:rPr lang="en-US" sz="3200" b="1" dirty="0"/>
              <a:t> el </a:t>
            </a:r>
            <a:r>
              <a:rPr lang="en-US" sz="3200" b="1" dirty="0" err="1"/>
              <a:t>Municipio</a:t>
            </a:r>
            <a:r>
              <a:rPr lang="en-US" sz="3200" b="1" dirty="0"/>
              <a:t> y Zonas </a:t>
            </a:r>
            <a:r>
              <a:rPr lang="en-US" sz="3200" b="1" dirty="0" err="1"/>
              <a:t>Aledañas</a:t>
            </a:r>
            <a:r>
              <a:rPr lang="en-US" sz="3200" b="1" dirty="0"/>
              <a:t>. </a:t>
            </a:r>
            <a:endParaRPr lang="es-DO" sz="3200" b="1" dirty="0"/>
          </a:p>
        </p:txBody>
      </p:sp>
      <p:pic>
        <p:nvPicPr>
          <p:cNvPr id="12" name="Picture 2" descr="C:\Users\Mary\Downloads\WhatsApp Image 2020-08-05 at 7.53.33 PM (15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1522" y="1232139"/>
            <a:ext cx="2220276" cy="3947158"/>
          </a:xfrm>
          <a:prstGeom prst="rect">
            <a:avLst/>
          </a:prstGeom>
          <a:noFill/>
        </p:spPr>
      </p:pic>
      <p:pic>
        <p:nvPicPr>
          <p:cNvPr id="14" name="Picture 3" descr="C:\Users\Mary\Downloads\WhatsApp Image 2020-08-05 at 7.53.33 PM (14).jpeg"/>
          <p:cNvPicPr>
            <a:picLocks noChangeAspect="1" noChangeArrowheads="1"/>
          </p:cNvPicPr>
          <p:nvPr/>
        </p:nvPicPr>
        <p:blipFill>
          <a:blip r:embed="rId5"/>
          <a:srcRect t="12245" b="23592"/>
          <a:stretch>
            <a:fillRect/>
          </a:stretch>
        </p:blipFill>
        <p:spPr bwMode="auto">
          <a:xfrm>
            <a:off x="6708767" y="1232139"/>
            <a:ext cx="3460379" cy="3947158"/>
          </a:xfrm>
          <a:prstGeom prst="rect">
            <a:avLst/>
          </a:prstGeom>
          <a:noFill/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94746D8B-4C85-489D-B023-C36F219E94A8}"/>
              </a:ext>
            </a:extLst>
          </p:cNvPr>
          <p:cNvSpPr txBox="1"/>
          <p:nvPr/>
        </p:nvSpPr>
        <p:spPr>
          <a:xfrm>
            <a:off x="3939796" y="5678830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DO" sz="18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DO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RD$ 56,295.00 </a:t>
            </a:r>
            <a:endParaRPr lang="es-DO" u="sng" dirty="0"/>
          </a:p>
        </p:txBody>
      </p:sp>
    </p:spTree>
    <p:extLst>
      <p:ext uri="{BB962C8B-B14F-4D97-AF65-F5344CB8AC3E}">
        <p14:creationId xmlns:p14="http://schemas.microsoft.com/office/powerpoint/2010/main" val="15966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conveyor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4E58E17-FF0B-4403-8CD3-699D6B551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14596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3ACD013-959D-4C27-8962-9376C7AD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1" y="817290"/>
            <a:ext cx="7897178" cy="1325563"/>
          </a:xfrm>
        </p:spPr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Construcción de Nichos en el Cementerio Municipal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1C4617C6-570A-42D6-BCEE-71089437B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85" y="2343340"/>
            <a:ext cx="4039844" cy="3029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E6AD9546-70BE-44DF-B7AF-462AC494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42</a:t>
            </a:fld>
            <a:endParaRPr lang="es-D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B8B49C-C5EA-426E-AE90-D907D96CBE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56" y="2343340"/>
            <a:ext cx="4478563" cy="3029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E04AFC5A-4716-4005-A04C-5EF54C73CBED}"/>
              </a:ext>
            </a:extLst>
          </p:cNvPr>
          <p:cNvSpPr txBox="1"/>
          <p:nvPr/>
        </p:nvSpPr>
        <p:spPr>
          <a:xfrm>
            <a:off x="4221956" y="5740327"/>
            <a:ext cx="6138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DO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RD$ 140,848.00 </a:t>
            </a:r>
            <a:endParaRPr lang="es-DO" sz="2400" u="sng" dirty="0"/>
          </a:p>
        </p:txBody>
      </p:sp>
    </p:spTree>
    <p:extLst>
      <p:ext uri="{BB962C8B-B14F-4D97-AF65-F5344CB8AC3E}">
        <p14:creationId xmlns:p14="http://schemas.microsoft.com/office/powerpoint/2010/main" val="31517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E025AA6F-3649-424C-983F-46E2E5640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0D363DA6-A6B3-4029-8182-B3449E6AF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49" y="2210480"/>
            <a:ext cx="6053141" cy="3990294"/>
          </a:xfrm>
        </p:spPr>
      </p:pic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637E3C3C-30BC-479F-BFF6-3673E6BF7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43</a:t>
            </a:fld>
            <a:endParaRPr lang="es-D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ABE253F-6E6F-4E14-A866-2C3A4C400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53" y="2233613"/>
            <a:ext cx="3757782" cy="3967161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53DF1A4F-3E56-4332-885C-928CC058FF35}"/>
              </a:ext>
            </a:extLst>
          </p:cNvPr>
          <p:cNvSpPr txBox="1"/>
          <p:nvPr/>
        </p:nvSpPr>
        <p:spPr>
          <a:xfrm>
            <a:off x="2407660" y="885349"/>
            <a:ext cx="7126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Ampliación</a:t>
            </a:r>
            <a:r>
              <a:rPr lang="en-US" sz="3200" b="1" dirty="0"/>
              <a:t> de la Entrada Los Peña, la </a:t>
            </a:r>
            <a:r>
              <a:rPr lang="en-US" sz="3200" b="1" dirty="0" err="1"/>
              <a:t>comunidad</a:t>
            </a:r>
            <a:r>
              <a:rPr lang="en-US" sz="3200" b="1" dirty="0"/>
              <a:t> La </a:t>
            </a:r>
            <a:r>
              <a:rPr lang="en-US" sz="3200" b="1" dirty="0" err="1"/>
              <a:t>Guama</a:t>
            </a:r>
            <a:r>
              <a:rPr lang="en-US" sz="3200" b="1" dirty="0"/>
              <a:t>.</a:t>
            </a:r>
            <a:endParaRPr lang="es-DO" sz="3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321864" y="5277392"/>
            <a:ext cx="2631637" cy="523220"/>
          </a:xfrm>
          <a:prstGeom prst="rect">
            <a:avLst/>
          </a:prstGeom>
          <a:solidFill>
            <a:srgbClr val="1B4760"/>
          </a:solidFill>
          <a:ln>
            <a:solidFill>
              <a:srgbClr val="1B476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Después</a:t>
            </a:r>
            <a:endParaRPr lang="es-DO" sz="2800" dirty="0"/>
          </a:p>
        </p:txBody>
      </p:sp>
    </p:spTree>
    <p:extLst>
      <p:ext uri="{BB962C8B-B14F-4D97-AF65-F5344CB8AC3E}">
        <p14:creationId xmlns:p14="http://schemas.microsoft.com/office/powerpoint/2010/main" val="1063143336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C22D6DB-9148-4403-9D49-07EB38E24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40361ED6-63D4-4275-80CB-8E328BAFC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68" y="1710909"/>
            <a:ext cx="4024858" cy="4527965"/>
          </a:xfrm>
        </p:spPr>
      </p:pic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7D12E196-985C-4580-9D94-96F71D8B4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44</a:t>
            </a:fld>
            <a:endParaRPr lang="es-D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E8C2991-6CF0-45B3-B74C-4807BBE07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83" y="1710909"/>
            <a:ext cx="4131541" cy="452796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927CD1C1-C23E-4C4C-819D-5F92573C355B}"/>
              </a:ext>
            </a:extLst>
          </p:cNvPr>
          <p:cNvSpPr txBox="1"/>
          <p:nvPr/>
        </p:nvSpPr>
        <p:spPr>
          <a:xfrm>
            <a:off x="2039848" y="516215"/>
            <a:ext cx="7574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Acondicionamiento</a:t>
            </a:r>
            <a:r>
              <a:rPr lang="en-US" sz="3200" b="1" dirty="0"/>
              <a:t> de la </a:t>
            </a:r>
            <a:r>
              <a:rPr lang="en-US" sz="3200" b="1" dirty="0" err="1"/>
              <a:t>Entrada</a:t>
            </a:r>
            <a:r>
              <a:rPr lang="en-US" sz="3200" b="1" dirty="0"/>
              <a:t> Los </a:t>
            </a:r>
            <a:r>
              <a:rPr lang="en-US" sz="3200" b="1" dirty="0" err="1"/>
              <a:t>Peña</a:t>
            </a:r>
            <a:r>
              <a:rPr lang="en-US" sz="3200" b="1" dirty="0"/>
              <a:t>, la </a:t>
            </a:r>
            <a:r>
              <a:rPr lang="en-US" sz="3200" b="1" dirty="0" err="1"/>
              <a:t>Comunidad</a:t>
            </a:r>
            <a:r>
              <a:rPr lang="en-US" sz="3200" b="1" dirty="0"/>
              <a:t> La </a:t>
            </a:r>
            <a:r>
              <a:rPr lang="en-US" sz="3200" b="1" dirty="0" err="1"/>
              <a:t>Guama</a:t>
            </a:r>
            <a:r>
              <a:rPr lang="en-US" sz="3200" b="1" dirty="0"/>
              <a:t>  </a:t>
            </a:r>
            <a:endParaRPr lang="es-DO" sz="32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6387050" y="5201906"/>
            <a:ext cx="2631637" cy="584775"/>
          </a:xfrm>
          <a:prstGeom prst="rect">
            <a:avLst/>
          </a:prstGeom>
          <a:solidFill>
            <a:srgbClr val="1B4760"/>
          </a:solidFill>
          <a:ln>
            <a:solidFill>
              <a:srgbClr val="1B476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Después</a:t>
            </a:r>
            <a:endParaRPr lang="es-DO" sz="3200" dirty="0"/>
          </a:p>
        </p:txBody>
      </p:sp>
    </p:spTree>
    <p:extLst>
      <p:ext uri="{BB962C8B-B14F-4D97-AF65-F5344CB8AC3E}">
        <p14:creationId xmlns:p14="http://schemas.microsoft.com/office/powerpoint/2010/main" val="4233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0BDE06-73F8-4C91-8D73-9110E0474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20392" y="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36C8FD-6AAE-4725-81F7-ACCAA7F2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16" y="762035"/>
            <a:ext cx="10586883" cy="646212"/>
          </a:xfrm>
        </p:spPr>
        <p:txBody>
          <a:bodyPr>
            <a:noAutofit/>
          </a:bodyPr>
          <a:lstStyle/>
          <a:p>
            <a:pPr algn="ctr"/>
            <a:r>
              <a:rPr lang="es-DO" sz="3200" b="1" dirty="0">
                <a:latin typeface="+mn-lt"/>
              </a:rPr>
              <a:t>Acondicionamiento de la Cuesta de Bahía que comunica Calle del Rio con La Guama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08ACAB26-E3F3-4CDB-AE95-E5408D13E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03" y="1739920"/>
            <a:ext cx="3476891" cy="463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xmlns="" id="{301F9D33-29BE-409A-A649-44F66DE9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193212"/>
            <a:ext cx="2743200" cy="365125"/>
          </a:xfrm>
        </p:spPr>
        <p:txBody>
          <a:bodyPr/>
          <a:lstStyle/>
          <a:p>
            <a:r>
              <a:rPr lang="es-DO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RD$15,250.00</a:t>
            </a:r>
          </a:p>
        </p:txBody>
      </p:sp>
    </p:spTree>
    <p:extLst>
      <p:ext uri="{BB962C8B-B14F-4D97-AF65-F5344CB8AC3E}">
        <p14:creationId xmlns:p14="http://schemas.microsoft.com/office/powerpoint/2010/main" val="33090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0BDE06-73F8-4C91-8D73-9110E0474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20392" y="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36C8FD-6AAE-4725-81F7-ACCAA7F2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16" y="762035"/>
            <a:ext cx="10586883" cy="646212"/>
          </a:xfrm>
        </p:spPr>
        <p:txBody>
          <a:bodyPr>
            <a:noAutofit/>
          </a:bodyPr>
          <a:lstStyle/>
          <a:p>
            <a:pPr algn="ctr"/>
            <a:r>
              <a:rPr lang="es-DO" sz="3200" b="1" dirty="0" smtClean="0">
                <a:latin typeface="+mn-lt"/>
              </a:rPr>
              <a:t>Construcción de Puente Entrada Capilla San Antonio de Padua, Guama Abajo </a:t>
            </a:r>
            <a:endParaRPr lang="es-DO" sz="3200" b="1" dirty="0">
              <a:latin typeface="+mn-lt"/>
            </a:endParaRPr>
          </a:p>
        </p:txBody>
      </p:sp>
      <p:pic>
        <p:nvPicPr>
          <p:cNvPr id="7" name="Picture 2" descr="Puede ser una imagen de árbol">
            <a:extLst>
              <a:ext uri="{FF2B5EF4-FFF2-40B4-BE49-F238E27FC236}">
                <a16:creationId xmlns="" xmlns:a16="http://schemas.microsoft.com/office/drawing/2014/main" id="{9AE425DE-DB30-4B87-8E0A-54D18FBE2A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854" y="1747248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uede ser una imagen de 1 persona, de pie, árbol y masa de agua">
            <a:extLst>
              <a:ext uri="{FF2B5EF4-FFF2-40B4-BE49-F238E27FC236}">
                <a16:creationId xmlns="" xmlns:a16="http://schemas.microsoft.com/office/drawing/2014/main" id="{AA152387-FCE9-4B26-B1D7-25CDC013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6046" y="1747248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0BDE06-73F8-4C91-8D73-9110E0474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20392" y="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36C8FD-6AAE-4725-81F7-ACCAA7F2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16" y="762035"/>
            <a:ext cx="10586883" cy="646212"/>
          </a:xfrm>
        </p:spPr>
        <p:txBody>
          <a:bodyPr>
            <a:noAutofit/>
          </a:bodyPr>
          <a:lstStyle/>
          <a:p>
            <a:pPr algn="ctr"/>
            <a:r>
              <a:rPr lang="es-DO" sz="3200" b="1" dirty="0">
                <a:latin typeface="Arial" panose="020B0604020202020204" pitchFamily="34" charset="0"/>
                <a:cs typeface="Arial" panose="020B0604020202020204" pitchFamily="34" charset="0"/>
              </a:rPr>
              <a:t>Construcción de Puente Entrada </a:t>
            </a:r>
            <a:r>
              <a:rPr lang="es-DO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 Club, </a:t>
            </a:r>
            <a:r>
              <a:rPr lang="es-DO" sz="3200" b="1" dirty="0">
                <a:latin typeface="Arial" panose="020B0604020202020204" pitchFamily="34" charset="0"/>
                <a:cs typeface="Arial" panose="020B0604020202020204" pitchFamily="34" charset="0"/>
              </a:rPr>
              <a:t>Guama </a:t>
            </a:r>
            <a:r>
              <a:rPr lang="es-DO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Abajo </a:t>
            </a:r>
            <a:endParaRPr lang="es-DO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Puede ser una imagen de 1 persona, de pie, ropa de abrigo y árbol">
            <a:extLst>
              <a:ext uri="{FF2B5EF4-FFF2-40B4-BE49-F238E27FC236}">
                <a16:creationId xmlns="" xmlns:a16="http://schemas.microsoft.com/office/drawing/2014/main" id="{5115C2EA-D228-4822-910A-EA0B4735E3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80" y="1747248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uede ser una imagen de al aire libre">
            <a:extLst>
              <a:ext uri="{FF2B5EF4-FFF2-40B4-BE49-F238E27FC236}">
                <a16:creationId xmlns="" xmlns:a16="http://schemas.microsoft.com/office/drawing/2014/main" id="{BC0F4455-2A86-4B0E-9536-752CBC24C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49" y="1747249"/>
            <a:ext cx="36504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3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0BDE06-73F8-4C91-8D73-9110E0474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1" y="0"/>
            <a:ext cx="12192000" cy="67534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36C8FD-6AAE-4725-81F7-ACCAA7F2A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16" y="762035"/>
            <a:ext cx="10586883" cy="646212"/>
          </a:xfrm>
        </p:spPr>
        <p:txBody>
          <a:bodyPr>
            <a:noAutofit/>
          </a:bodyPr>
          <a:lstStyle/>
          <a:p>
            <a:pPr algn="ctr"/>
            <a:r>
              <a:rPr lang="es-DO" sz="3200" b="1" dirty="0" smtClean="0">
                <a:latin typeface="+mn-lt"/>
              </a:rPr>
              <a:t>Acondicionamiento de la Escuela de Música del Municipio</a:t>
            </a:r>
            <a:endParaRPr lang="es-DO" sz="3200" b="1" dirty="0">
              <a:latin typeface="+mn-lt"/>
            </a:endParaRPr>
          </a:p>
        </p:txBody>
      </p:sp>
      <p:pic>
        <p:nvPicPr>
          <p:cNvPr id="7" name="Picture 2" descr="Puede ser una imagen de una o varias personas y personas de pie">
            <a:extLst>
              <a:ext uri="{FF2B5EF4-FFF2-40B4-BE49-F238E27FC236}">
                <a16:creationId xmlns="" xmlns:a16="http://schemas.microsoft.com/office/drawing/2014/main" id="{3A9BEA1E-AB70-4882-9773-B27E1373DD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747" y="1655807"/>
            <a:ext cx="36139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uede ser una imagen de 3 personas, personas tocando instrumentos musicales y personas de 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54" y="1655808"/>
            <a:ext cx="401029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3B385E5-5DA7-4E32-AC4E-D6560D55D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FAEF32-958C-4F4D-AF89-45106DF4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Siembra de </a:t>
            </a:r>
            <a:r>
              <a:rPr lang="es-DO" sz="3200" b="1" dirty="0" smtClean="0">
                <a:latin typeface="+mn-lt"/>
              </a:rPr>
              <a:t>árboles </a:t>
            </a:r>
            <a:r>
              <a:rPr lang="es-DO" sz="3200" b="1" dirty="0">
                <a:latin typeface="+mn-lt"/>
              </a:rPr>
              <a:t>a lo largo de la calle </a:t>
            </a:r>
            <a:r>
              <a:rPr lang="es-DO" sz="3200" b="1" dirty="0" smtClean="0">
                <a:latin typeface="+mn-lt"/>
              </a:rPr>
              <a:t>Duarte</a:t>
            </a:r>
            <a:endParaRPr lang="es-DO" sz="3200" b="1" dirty="0">
              <a:latin typeface="+mn-lt"/>
            </a:endParaRPr>
          </a:p>
        </p:txBody>
      </p:sp>
      <p:pic>
        <p:nvPicPr>
          <p:cNvPr id="19458" name="Picture 2" descr="Puede ser una imagen de 1 persona y al aire libre">
            <a:extLst>
              <a:ext uri="{FF2B5EF4-FFF2-40B4-BE49-F238E27FC236}">
                <a16:creationId xmlns:a16="http://schemas.microsoft.com/office/drawing/2014/main" xmlns="" id="{C8AD784C-1907-48CD-B6FF-7969F8EE26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821" y="1494632"/>
            <a:ext cx="4786085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74D7E3-C791-41CF-8ABB-15E95A65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49</a:t>
            </a:fld>
            <a:endParaRPr lang="es-DO"/>
          </a:p>
        </p:txBody>
      </p:sp>
      <p:pic>
        <p:nvPicPr>
          <p:cNvPr id="3074" name="Picture 2" descr="Vista previa de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24" y="1494632"/>
            <a:ext cx="4533445" cy="46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CAD3CFB-0489-4CCA-A317-0CFDCDF41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AAFB7740-EA31-4AFC-AF20-E624943741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828183"/>
              </p:ext>
            </p:extLst>
          </p:nvPr>
        </p:nvGraphicFramePr>
        <p:xfrm>
          <a:off x="4162425" y="1853070"/>
          <a:ext cx="6861175" cy="4033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4142">
                  <a:extLst>
                    <a:ext uri="{9D8B030D-6E8A-4147-A177-3AD203B41FA5}">
                      <a16:colId xmlns:a16="http://schemas.microsoft.com/office/drawing/2014/main" xmlns="" val="1310287011"/>
                    </a:ext>
                  </a:extLst>
                </a:gridCol>
                <a:gridCol w="2507033">
                  <a:extLst>
                    <a:ext uri="{9D8B030D-6E8A-4147-A177-3AD203B41FA5}">
                      <a16:colId xmlns:a16="http://schemas.microsoft.com/office/drawing/2014/main" xmlns="" val="4011851101"/>
                    </a:ext>
                  </a:extLst>
                </a:gridCol>
              </a:tblGrid>
              <a:tr h="18077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ADQUISICIÓN DE AIRE ACONDICIONADO DE 24000 BTU </a:t>
                      </a:r>
                      <a:r>
                        <a:rPr lang="es-DO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 UNA IMPRESORA BROTHER</a:t>
                      </a:r>
                      <a:r>
                        <a:rPr lang="es-DO" sz="16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MULTIFUNCION (FOTOCOPIADORA Y ESCANER) ASI COMO UNA PUERTA DE CRISTAL </a:t>
                      </a:r>
                      <a:r>
                        <a:rPr lang="es-DO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 LAS OFICINAS DE TESORERÍA, CONTABILIDAD, LIBRE ACCESO A LA INFORMACION Y RECURSOS HUMANOS.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93,370.00 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00457636"/>
                  </a:ext>
                </a:extLst>
              </a:tr>
              <a:tr h="120065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COMPRA DE HERRAMIENTAS Y MATERIALES GASTABLES PARA OBREROS, COMPRA DE UTENSILIOS PARA USO Y REPARACIONES INTERNAS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189,296.20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04591709"/>
                  </a:ext>
                </a:extLst>
              </a:tr>
              <a:tr h="5935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DISMINUCIÓN CUENTAS POR PAGAR RECIBIDA DE LA GESTIÓN ANTERIOR</a:t>
                      </a:r>
                      <a:endParaRPr lang="es-D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2,209,706.54 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29273762"/>
                  </a:ext>
                </a:extLst>
              </a:tr>
              <a:tr h="43141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5,932,785.54</a:t>
                      </a:r>
                      <a:endParaRPr lang="es-DO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39315224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25881067-CF24-4DD6-8705-3C242ED7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DO" b="1" dirty="0">
                <a:latin typeface="+mn-lt"/>
              </a:rPr>
              <a:t>Gastos fijos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7660DE3-F613-4853-857C-CCE9F209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5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6371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73FFE54-5EC8-42C6-A4C0-02D4BF1DD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-242266" y="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5636561-09F1-4926-B015-DFBCE7CF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95" y="902051"/>
            <a:ext cx="11210925" cy="1001378"/>
          </a:xfrm>
        </p:spPr>
        <p:txBody>
          <a:bodyPr>
            <a:noAutofit/>
          </a:bodyPr>
          <a:lstStyle/>
          <a:p>
            <a:pPr algn="ctr"/>
            <a:r>
              <a:rPr lang="es-DO" sz="3200" b="1" dirty="0">
                <a:latin typeface="+mn-lt"/>
              </a:rPr>
              <a:t>Aporte para la </a:t>
            </a:r>
            <a:r>
              <a:rPr lang="es-DO" sz="3200" b="1" dirty="0" smtClean="0">
                <a:latin typeface="+mn-lt"/>
              </a:rPr>
              <a:t>terminación de la grada </a:t>
            </a:r>
            <a:r>
              <a:rPr lang="es-DO" sz="3200" b="1" dirty="0">
                <a:latin typeface="+mn-lt"/>
              </a:rPr>
              <a:t>de la Cancha de la Urb. Sánchez </a:t>
            </a:r>
            <a:r>
              <a:rPr lang="es-DO" sz="3200" b="1" dirty="0" smtClean="0">
                <a:latin typeface="+mn-lt"/>
              </a:rPr>
              <a:t>en coordinación con la Junta </a:t>
            </a:r>
            <a:r>
              <a:rPr lang="es-DO" sz="3200" b="1" dirty="0">
                <a:latin typeface="+mn-lt"/>
              </a:rPr>
              <a:t>de vecino San José.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6ACC1E12-A6EE-4E24-ACC2-4BB834645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79" y="2047282"/>
            <a:ext cx="3998595" cy="40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xmlns="" id="{CE78DF98-B36D-4D75-AB3D-51C422A1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50</a:t>
            </a:fld>
            <a:endParaRPr lang="es-D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C92758DD-FFBD-43C1-9ADE-9E559A85FABF}"/>
              </a:ext>
            </a:extLst>
          </p:cNvPr>
          <p:cNvSpPr txBox="1"/>
          <p:nvPr/>
        </p:nvSpPr>
        <p:spPr>
          <a:xfrm>
            <a:off x="8536781" y="5606979"/>
            <a:ext cx="6138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RD$ 26,145.00 </a:t>
            </a:r>
            <a:endParaRPr lang="es-DO" sz="2400" b="1" u="sng" dirty="0"/>
          </a:p>
        </p:txBody>
      </p:sp>
    </p:spTree>
    <p:extLst>
      <p:ext uri="{BB962C8B-B14F-4D97-AF65-F5344CB8AC3E}">
        <p14:creationId xmlns:p14="http://schemas.microsoft.com/office/powerpoint/2010/main" val="23549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B24D3526-A454-4FF2-899B-6177F026C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-77648" y="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CA67B0-9BAB-4691-A878-831DF35DF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165" y="387355"/>
            <a:ext cx="9173410" cy="1325563"/>
          </a:xfrm>
        </p:spPr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Reparación de aceras y contenes en la calle Duarte del municipio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63EED6C9-313D-45C0-AD6F-D3601A623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21" y="1712918"/>
            <a:ext cx="3039186" cy="4052249"/>
          </a:xfrm>
        </p:spPr>
      </p:pic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xmlns="" id="{0CC5DB95-4086-4832-B2E1-24C49807D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51</a:t>
            </a:fld>
            <a:endParaRPr lang="es-D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6F9707-F2C4-4E4C-80A0-F138763B7F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37" y="1712918"/>
            <a:ext cx="3103481" cy="413797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7916F8DE-479B-4F7E-9F49-171733FB1B97}"/>
              </a:ext>
            </a:extLst>
          </p:cNvPr>
          <p:cNvSpPr txBox="1"/>
          <p:nvPr/>
        </p:nvSpPr>
        <p:spPr>
          <a:xfrm>
            <a:off x="6360621" y="6008980"/>
            <a:ext cx="6138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RD$ 143,840.00 </a:t>
            </a:r>
            <a:endParaRPr lang="es-DO" sz="2400" u="sng" dirty="0"/>
          </a:p>
        </p:txBody>
      </p:sp>
    </p:spTree>
    <p:extLst>
      <p:ext uri="{BB962C8B-B14F-4D97-AF65-F5344CB8AC3E}">
        <p14:creationId xmlns:p14="http://schemas.microsoft.com/office/powerpoint/2010/main" val="85769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D1972806-0D6B-496E-AB2C-3414D380A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27" y="2318197"/>
            <a:ext cx="6509146" cy="281723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593E2E-17CD-4FAE-AF01-51696468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567858"/>
            <a:ext cx="10582275" cy="1012539"/>
          </a:xfrm>
        </p:spPr>
        <p:txBody>
          <a:bodyPr>
            <a:noAutofit/>
          </a:bodyPr>
          <a:lstStyle/>
          <a:p>
            <a:pPr algn="ctr"/>
            <a:r>
              <a:rPr lang="es-DO" sz="3200" b="1" dirty="0" smtClean="0">
                <a:latin typeface="+mn-lt"/>
              </a:rPr>
              <a:t>Remozamiento </a:t>
            </a:r>
            <a:r>
              <a:rPr lang="es-DO" sz="3200" b="1" dirty="0">
                <a:latin typeface="+mn-lt"/>
              </a:rPr>
              <a:t>de </a:t>
            </a:r>
            <a:r>
              <a:rPr lang="es-DO" sz="3200" b="1" dirty="0" smtClean="0">
                <a:latin typeface="+mn-lt"/>
              </a:rPr>
              <a:t>la Capilla </a:t>
            </a:r>
            <a:r>
              <a:rPr lang="es-DO" sz="3200" b="1" dirty="0">
                <a:latin typeface="+mn-lt"/>
              </a:rPr>
              <a:t>Sagrado Corazón De Jesús, de la Comunidad de Hato Viejo.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82C82506-62B0-425C-913B-24855DCE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52</a:t>
            </a:fld>
            <a:endParaRPr lang="es-DO"/>
          </a:p>
        </p:txBody>
      </p:sp>
      <p:pic>
        <p:nvPicPr>
          <p:cNvPr id="9217" name="Picture 1" descr="C:\Users\Mary\Downloads\WhatsApp Image 2020-07-19 at 3.29.14 PM.jpeg"/>
          <p:cNvPicPr>
            <a:picLocks noChangeAspect="1" noChangeArrowheads="1"/>
          </p:cNvPicPr>
          <p:nvPr/>
        </p:nvPicPr>
        <p:blipFill rotWithShape="1">
          <a:blip r:embed="rId4" cstate="print"/>
          <a:srcRect b="5712"/>
          <a:stretch/>
        </p:blipFill>
        <p:spPr bwMode="auto">
          <a:xfrm>
            <a:off x="-990026" y="2308672"/>
            <a:ext cx="3983854" cy="281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31" y="2330819"/>
            <a:ext cx="2776042" cy="277604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7672E82B-9B65-4FB4-8419-C205A15B83F1}"/>
              </a:ext>
            </a:extLst>
          </p:cNvPr>
          <p:cNvSpPr txBox="1"/>
          <p:nvPr/>
        </p:nvSpPr>
        <p:spPr>
          <a:xfrm>
            <a:off x="5243513" y="5487951"/>
            <a:ext cx="6734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RD$ 230,590.00 </a:t>
            </a:r>
            <a:endParaRPr lang="es-DO" sz="2400" u="sng" dirty="0"/>
          </a:p>
        </p:txBody>
      </p:sp>
    </p:spTree>
    <p:extLst>
      <p:ext uri="{BB962C8B-B14F-4D97-AF65-F5344CB8AC3E}">
        <p14:creationId xmlns:p14="http://schemas.microsoft.com/office/powerpoint/2010/main" val="6019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72C4941-1C1F-455C-93FB-D62021D6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8CD4F2-FA14-4379-98E7-9231F4084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Remozamiento puente que comunica Hato Viejo con Palmar</a:t>
            </a:r>
            <a:endParaRPr lang="es-DO" sz="3200" b="1" dirty="0"/>
          </a:p>
        </p:txBody>
      </p:sp>
      <p:pic>
        <p:nvPicPr>
          <p:cNvPr id="3074" name="Picture 2" descr="Puede ser una imagen de carretera y árbol">
            <a:extLst>
              <a:ext uri="{FF2B5EF4-FFF2-40B4-BE49-F238E27FC236}">
                <a16:creationId xmlns:a16="http://schemas.microsoft.com/office/drawing/2014/main" xmlns="" id="{3330FA8C-D869-4A65-9DB3-52FD79B009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72" y="1908017"/>
            <a:ext cx="4773930" cy="35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E149F9C-5BB2-4F3B-97FB-769378D5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53</a:t>
            </a:fld>
            <a:endParaRPr lang="es-DO"/>
          </a:p>
        </p:txBody>
      </p:sp>
      <p:pic>
        <p:nvPicPr>
          <p:cNvPr id="3076" name="Picture 4" descr="Puede ser una imagen de una o varias personas y personas de pie">
            <a:extLst>
              <a:ext uri="{FF2B5EF4-FFF2-40B4-BE49-F238E27FC236}">
                <a16:creationId xmlns:a16="http://schemas.microsoft.com/office/drawing/2014/main" xmlns="" id="{68556747-BDE9-4B4E-BE04-A169875D8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88" y="1909473"/>
            <a:ext cx="4771987" cy="357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o hay ninguna descripción de la foto disponible.">
            <a:extLst>
              <a:ext uri="{FF2B5EF4-FFF2-40B4-BE49-F238E27FC236}">
                <a16:creationId xmlns:a16="http://schemas.microsoft.com/office/drawing/2014/main" xmlns="" id="{6D0B6F67-F5C7-4303-9B52-5B560C8F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908018"/>
            <a:ext cx="3580447" cy="35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0CF68368-F3A0-4F80-A43A-31399D933F76}"/>
              </a:ext>
            </a:extLst>
          </p:cNvPr>
          <p:cNvSpPr txBox="1"/>
          <p:nvPr/>
        </p:nvSpPr>
        <p:spPr>
          <a:xfrm>
            <a:off x="5050631" y="5739861"/>
            <a:ext cx="6138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RD$ 106,345.00 </a:t>
            </a:r>
            <a:endParaRPr lang="es-DO" sz="2400" u="sng" dirty="0"/>
          </a:p>
        </p:txBody>
      </p:sp>
    </p:spTree>
    <p:extLst>
      <p:ext uri="{BB962C8B-B14F-4D97-AF65-F5344CB8AC3E}">
        <p14:creationId xmlns:p14="http://schemas.microsoft.com/office/powerpoint/2010/main" val="24097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07A76C8-E192-480D-9733-638A2BBAF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AC5A22-03D7-411C-95B8-75C1216C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sz="3600" b="1" dirty="0">
                <a:latin typeface="+mn-lt"/>
              </a:rPr>
              <a:t>Pintura del parque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8F92251-847E-436E-8E3B-DA54A0AC3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54</a:t>
            </a:fld>
            <a:endParaRPr lang="es-D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49028C5-9C8D-4519-9F87-5D54A252E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2595198"/>
            <a:ext cx="5377440" cy="4024678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C547885A-2A41-40BD-A1DA-22A950AEAF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585572"/>
              </p:ext>
            </p:extLst>
          </p:nvPr>
        </p:nvGraphicFramePr>
        <p:xfrm>
          <a:off x="7343864" y="829688"/>
          <a:ext cx="3763645" cy="15655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96845">
                  <a:extLst>
                    <a:ext uri="{9D8B030D-6E8A-4147-A177-3AD203B41FA5}">
                      <a16:colId xmlns:a16="http://schemas.microsoft.com/office/drawing/2014/main" xmlns="" val="110781724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3066024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dirty="0">
                          <a:effectLst/>
                        </a:rPr>
                        <a:t>COMPRA DE PINTURA Y MATERIALES AFINES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                115,741.00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34708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dirty="0">
                          <a:effectLst/>
                        </a:rPr>
                        <a:t>PAGO MANO DE OBRA PINTORES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>
                          <a:effectLst/>
                        </a:rPr>
                        <a:t>                  14,900.00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76274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dirty="0">
                          <a:effectLst/>
                        </a:rPr>
                        <a:t>TOTAL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600" u="dbl" dirty="0">
                          <a:effectLst/>
                        </a:rPr>
                        <a:t>                130,641.00 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27900549"/>
                  </a:ext>
                </a:extLst>
              </a:tr>
            </a:tbl>
          </a:graphicData>
        </a:graphic>
      </p:graphicFrame>
      <p:pic>
        <p:nvPicPr>
          <p:cNvPr id="4098" name="Picture 2" descr="Puede ser una imagen de al aire libre y árbol">
            <a:extLst>
              <a:ext uri="{FF2B5EF4-FFF2-40B4-BE49-F238E27FC236}">
                <a16:creationId xmlns:a16="http://schemas.microsoft.com/office/drawing/2014/main" xmlns="" id="{881F6A4C-B55B-4ACF-AAB8-5291ABE74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0" y="2586795"/>
            <a:ext cx="5377440" cy="403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4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BDA7467-F512-456E-8146-C3E55B293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BD5266-6326-463E-BFC0-9C2F4DE2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Ornamentación del P</a:t>
            </a:r>
            <a:r>
              <a:rPr lang="es-DO" sz="3200" b="1" dirty="0" smtClean="0">
                <a:latin typeface="+mn-lt"/>
              </a:rPr>
              <a:t>arque Municipal</a:t>
            </a:r>
            <a:endParaRPr lang="es-DO" sz="3200" b="1" dirty="0">
              <a:latin typeface="+mn-lt"/>
            </a:endParaRP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xmlns="" id="{22D61E92-5F9A-4E06-9D48-8071372521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14675"/>
              </p:ext>
            </p:extLst>
          </p:nvPr>
        </p:nvGraphicFramePr>
        <p:xfrm>
          <a:off x="8038465" y="4174678"/>
          <a:ext cx="3887470" cy="8534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39670">
                  <a:extLst>
                    <a:ext uri="{9D8B030D-6E8A-4147-A177-3AD203B41FA5}">
                      <a16:colId xmlns:a16="http://schemas.microsoft.com/office/drawing/2014/main" xmlns="" val="22965348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9105529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 dirty="0">
                          <a:effectLst/>
                        </a:rPr>
                        <a:t>COMPRA DE MATAS</a:t>
                      </a:r>
                      <a:endParaRPr lang="es-D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200" dirty="0">
                          <a:effectLst/>
                        </a:rPr>
                        <a:t>                  30,300.00 </a:t>
                      </a:r>
                      <a:endParaRPr lang="es-D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820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 dirty="0">
                          <a:effectLst/>
                        </a:rPr>
                        <a:t>COMPRA DE 500 METROS DE GRAMA</a:t>
                      </a:r>
                      <a:endParaRPr lang="es-D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200">
                          <a:effectLst/>
                        </a:rPr>
                        <a:t>                  62,500.00 </a:t>
                      </a:r>
                      <a:endParaRPr lang="es-D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88327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 dirty="0">
                          <a:effectLst/>
                        </a:rPr>
                        <a:t>SUB TOTAL</a:t>
                      </a:r>
                      <a:endParaRPr lang="es-D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200" u="dbl" dirty="0">
                          <a:effectLst/>
                        </a:rPr>
                        <a:t>                  92,800.00 </a:t>
                      </a:r>
                      <a:endParaRPr lang="es-D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36084799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0DB59A2-B619-4F44-98F8-959E96F8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55</a:t>
            </a:fld>
            <a:endParaRPr lang="es-DO"/>
          </a:p>
        </p:txBody>
      </p:sp>
      <p:pic>
        <p:nvPicPr>
          <p:cNvPr id="5" name="Picture 8" descr="Puede ser una imagen de una o varias personas, al aire libre y palmeras">
            <a:extLst>
              <a:ext uri="{FF2B5EF4-FFF2-40B4-BE49-F238E27FC236}">
                <a16:creationId xmlns:a16="http://schemas.microsoft.com/office/drawing/2014/main" xmlns="" id="{F457E440-E343-43AB-BFD6-1D5E7C88E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49" y="1759520"/>
            <a:ext cx="4474636" cy="33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uede ser una imagen de una o varias personas, personas de pie, al aire libre y árbol">
            <a:extLst>
              <a:ext uri="{FF2B5EF4-FFF2-40B4-BE49-F238E27FC236}">
                <a16:creationId xmlns:a16="http://schemas.microsoft.com/office/drawing/2014/main" xmlns="" id="{164C6FEE-90C9-4867-BDCD-0567966E1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485" y="1755265"/>
            <a:ext cx="2523365" cy="336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8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779B1F0-7CA8-4BDD-9ECE-805D83F90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8D8BD2-DB7C-4A6A-AA02-3EA9F094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37" y="313610"/>
            <a:ext cx="10515600" cy="1325563"/>
          </a:xfrm>
        </p:spPr>
        <p:txBody>
          <a:bodyPr>
            <a:normAutofit/>
          </a:bodyPr>
          <a:lstStyle/>
          <a:p>
            <a:r>
              <a:rPr lang="es-DO" sz="2900" b="1" dirty="0" smtClean="0">
                <a:latin typeface="+mn-lt"/>
              </a:rPr>
              <a:t>Iluminación </a:t>
            </a:r>
            <a:r>
              <a:rPr lang="es-DO" sz="2900" b="1" dirty="0">
                <a:latin typeface="+mn-lt"/>
              </a:rPr>
              <a:t>y </a:t>
            </a:r>
            <a:r>
              <a:rPr lang="es-DO" sz="2900" b="1" dirty="0" smtClean="0">
                <a:latin typeface="+mn-lt"/>
              </a:rPr>
              <a:t>decoración del Parque Municipal </a:t>
            </a:r>
            <a:endParaRPr lang="es-DO" sz="2900" b="1" dirty="0">
              <a:latin typeface="+mn-lt"/>
            </a:endParaRP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xmlns="" id="{2CE84857-0DBF-4E46-AC05-9C814BF0B4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7301115"/>
              </p:ext>
            </p:extLst>
          </p:nvPr>
        </p:nvGraphicFramePr>
        <p:xfrm>
          <a:off x="7601674" y="727329"/>
          <a:ext cx="4399826" cy="577564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71080">
                  <a:extLst>
                    <a:ext uri="{9D8B030D-6E8A-4147-A177-3AD203B41FA5}">
                      <a16:colId xmlns:a16="http://schemas.microsoft.com/office/drawing/2014/main" xmlns="" val="3167605301"/>
                    </a:ext>
                  </a:extLst>
                </a:gridCol>
                <a:gridCol w="1728746">
                  <a:extLst>
                    <a:ext uri="{9D8B030D-6E8A-4147-A177-3AD203B41FA5}">
                      <a16:colId xmlns:a16="http://schemas.microsoft.com/office/drawing/2014/main" xmlns="" val="4120243994"/>
                    </a:ext>
                  </a:extLst>
                </a:gridCol>
              </a:tblGrid>
              <a:tr h="1811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 dirty="0">
                          <a:effectLst/>
                          <a:latin typeface="+mn-lt"/>
                        </a:rPr>
                        <a:t>Compra de faroles y bombillos</a:t>
                      </a:r>
                      <a:endParaRPr lang="es-D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35,671.77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2583881429"/>
                  </a:ext>
                </a:extLst>
              </a:tr>
              <a:tr h="3622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Compra de instalaciones de luces led, lagrimitas, aguinaldas y coronas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129,128.75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593568252"/>
                  </a:ext>
                </a:extLst>
              </a:tr>
              <a:tr h="1811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 dirty="0">
                          <a:effectLst/>
                          <a:latin typeface="+mn-lt"/>
                        </a:rPr>
                        <a:t>Compra de 4 torres con lámparas</a:t>
                      </a:r>
                      <a:endParaRPr lang="es-D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22,696.00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3259025924"/>
                  </a:ext>
                </a:extLst>
              </a:tr>
              <a:tr h="3622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Remozamiento de letras en Sintra, pintura, instalaciones de luces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22,000.00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894993325"/>
                  </a:ext>
                </a:extLst>
              </a:tr>
              <a:tr h="1811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Letras yo amo a guanábano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 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698335705"/>
                  </a:ext>
                </a:extLst>
              </a:tr>
              <a:tr h="3622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Base en perfiles y coroplax para montar letras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  3,000.00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1236471576"/>
                  </a:ext>
                </a:extLst>
              </a:tr>
              <a:tr h="3622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Impresión en vinil 20 x 4 para cubrir base de estatua de duarte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  5,200.00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583953641"/>
                  </a:ext>
                </a:extLst>
              </a:tr>
              <a:tr h="3622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Estrella en perfiles con impresión en panaflex e iluminada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  4,500.00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617581444"/>
                  </a:ext>
                </a:extLst>
              </a:tr>
              <a:tr h="3622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Impresión en vinil de 58 bolas en sintra para arbolito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17,400.00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1007068264"/>
                  </a:ext>
                </a:extLst>
              </a:tr>
              <a:tr h="3622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Impresión en vinil con cortes en sintra de 8 lazos para centro el parque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  5,600.00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901198349"/>
                  </a:ext>
                </a:extLst>
              </a:tr>
              <a:tr h="3622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3 cajas en perfiles con impresión en banner con formas de regalos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12,000.00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2518323030"/>
                  </a:ext>
                </a:extLst>
              </a:tr>
              <a:tr h="1811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Pago mano de obra electricistas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15,000.00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2009023225"/>
                  </a:ext>
                </a:extLst>
              </a:tr>
              <a:tr h="1811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Pago mano de obra diseño y decoración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48,000.00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778320109"/>
                  </a:ext>
                </a:extLst>
              </a:tr>
              <a:tr h="1811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Pago mano de obra herrería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15,100.00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3113196635"/>
                  </a:ext>
                </a:extLst>
              </a:tr>
              <a:tr h="1811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Materiales eléctricos y afines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                  48,406.00 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124838197"/>
                  </a:ext>
                </a:extLst>
              </a:tr>
              <a:tr h="18528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>
                          <a:effectLst/>
                          <a:latin typeface="+mn-lt"/>
                        </a:rPr>
                        <a:t>SUB TOTAL</a:t>
                      </a:r>
                      <a:endParaRPr lang="es-DO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400" u="dbl" dirty="0">
                          <a:effectLst/>
                          <a:latin typeface="+mn-lt"/>
                        </a:rPr>
                        <a:t>                383,702.52 </a:t>
                      </a:r>
                      <a:endParaRPr lang="es-D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25" marR="67925" marT="0" marB="0"/>
                </a:tc>
                <a:extLst>
                  <a:ext uri="{0D108BD9-81ED-4DB2-BD59-A6C34878D82A}">
                    <a16:rowId xmlns:a16="http://schemas.microsoft.com/office/drawing/2014/main" xmlns="" val="4031640745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A66A098-272A-4BB3-904B-30C586AB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56</a:t>
            </a:fld>
            <a:endParaRPr lang="es-DO"/>
          </a:p>
        </p:txBody>
      </p:sp>
      <p:pic>
        <p:nvPicPr>
          <p:cNvPr id="3074" name="Picture 2" descr="Puede ser una imagen de árbol de Navidad">
            <a:extLst>
              <a:ext uri="{FF2B5EF4-FFF2-40B4-BE49-F238E27FC236}">
                <a16:creationId xmlns:a16="http://schemas.microsoft.com/office/drawing/2014/main" xmlns="" id="{4B9EF99D-A3E0-433A-8B13-A04B31F80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7" y="1451769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DCD3720-F318-489D-BEEC-C63FE2D61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D37E806-A05D-4412-8538-C073A02CD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5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Acto de inauguración </a:t>
            </a:r>
            <a:r>
              <a:rPr lang="es-DO" sz="3200" b="1" dirty="0" smtClean="0">
                <a:latin typeface="+mn-lt"/>
              </a:rPr>
              <a:t>del encendido de </a:t>
            </a:r>
            <a:r>
              <a:rPr lang="es-DO" sz="3200" b="1" dirty="0">
                <a:latin typeface="+mn-lt"/>
              </a:rPr>
              <a:t>las luces </a:t>
            </a:r>
            <a:r>
              <a:rPr lang="es-DO" sz="3200" b="1" dirty="0" smtClean="0">
                <a:latin typeface="+mn-lt"/>
              </a:rPr>
              <a:t>navideñas en el Parque</a:t>
            </a:r>
            <a:endParaRPr lang="es-DO" sz="3200" b="1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D4CFA75-B863-4541-B80D-C851F72FB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57</a:t>
            </a:fld>
            <a:endParaRPr lang="es-DO"/>
          </a:p>
        </p:txBody>
      </p:sp>
      <p:pic>
        <p:nvPicPr>
          <p:cNvPr id="10242" name="Picture 2" descr="Puede ser una imagen de una o varias personas y personas de pie">
            <a:extLst>
              <a:ext uri="{FF2B5EF4-FFF2-40B4-BE49-F238E27FC236}">
                <a16:creationId xmlns:a16="http://schemas.microsoft.com/office/drawing/2014/main" xmlns="" id="{984F7D80-BBF9-4933-BFD5-999E9D29C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5654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uede ser una imagen de una o varias personas y personas de pie">
            <a:extLst>
              <a:ext uri="{FF2B5EF4-FFF2-40B4-BE49-F238E27FC236}">
                <a16:creationId xmlns:a16="http://schemas.microsoft.com/office/drawing/2014/main" xmlns="" id="{8BE3D4CB-DD46-4D31-A60F-31C60C564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83" y="1567322"/>
            <a:ext cx="5167228" cy="387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B7BA25D8-6A4B-4A41-82C3-788AF5035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437498"/>
              </p:ext>
            </p:extLst>
          </p:nvPr>
        </p:nvGraphicFramePr>
        <p:xfrm>
          <a:off x="8089315" y="4068762"/>
          <a:ext cx="4093160" cy="24701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68487">
                  <a:extLst>
                    <a:ext uri="{9D8B030D-6E8A-4147-A177-3AD203B41FA5}">
                      <a16:colId xmlns:a16="http://schemas.microsoft.com/office/drawing/2014/main" xmlns="" val="1487293804"/>
                    </a:ext>
                  </a:extLst>
                </a:gridCol>
                <a:gridCol w="924673">
                  <a:extLst>
                    <a:ext uri="{9D8B030D-6E8A-4147-A177-3AD203B41FA5}">
                      <a16:colId xmlns:a16="http://schemas.microsoft.com/office/drawing/2014/main" xmlns="" val="3914516154"/>
                    </a:ext>
                  </a:extLst>
                </a:gridCol>
              </a:tblGrid>
              <a:tr h="425107">
                <a:tc>
                  <a:txBody>
                    <a:bodyPr/>
                    <a:lstStyle/>
                    <a:p>
                      <a:pPr algn="l" fontAlgn="b"/>
                      <a:r>
                        <a:rPr lang="es-DO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FUEGOS ARTIFICIALES</a:t>
                      </a:r>
                      <a:endParaRPr lang="es-D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9,000.00 </a:t>
                      </a:r>
                      <a:endParaRPr lang="es-D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430206220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algn="l" fontAlgn="b"/>
                      <a:r>
                        <a:rPr lang="es-DO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CONFECCION DE SUETERS PERSONAL DE APOYO</a:t>
                      </a:r>
                      <a:endParaRPr lang="es-D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10,450.00 </a:t>
                      </a:r>
                      <a:endParaRPr lang="es-D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044535433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algn="l" fontAlgn="b"/>
                      <a:r>
                        <a:rPr lang="es-DO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ALQUILER DE AMPLIFICACION DE SONIDO</a:t>
                      </a:r>
                      <a:endParaRPr lang="es-D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3,000.00 </a:t>
                      </a:r>
                      <a:endParaRPr lang="es-D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826318769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algn="l" fontAlgn="b"/>
                      <a:r>
                        <a:rPr lang="es-DO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CONFECCION DE JENGIBRE</a:t>
                      </a:r>
                      <a:endParaRPr lang="es-D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2,000.00 </a:t>
                      </a:r>
                      <a:endParaRPr lang="es-D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298066122"/>
                  </a:ext>
                </a:extLst>
              </a:tr>
              <a:tr h="425107">
                <a:tc>
                  <a:txBody>
                    <a:bodyPr/>
                    <a:lstStyle/>
                    <a:p>
                      <a:pPr algn="l" fontAlgn="b"/>
                      <a:r>
                        <a:rPr lang="es-DO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DO" sz="1600" b="1" u="dbl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24,450.00 </a:t>
                      </a:r>
                      <a:endParaRPr lang="es-DO" sz="1600" b="1" i="0" u="dbl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285613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34CA225-0329-4B53-9D23-C1FAD03B2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0" y="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0811FB-676B-4D1D-BB58-23DCD83C6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Construcción de baden de Calle de Rio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9E20463-C46F-4C16-93FF-F4C79B71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58</a:t>
            </a:fld>
            <a:endParaRPr lang="es-DO"/>
          </a:p>
        </p:txBody>
      </p:sp>
      <p:pic>
        <p:nvPicPr>
          <p:cNvPr id="6148" name="Picture 4" descr="Puede ser una imagen de ropa de abrigo y masa de agua">
            <a:extLst>
              <a:ext uri="{FF2B5EF4-FFF2-40B4-BE49-F238E27FC236}">
                <a16:creationId xmlns:a16="http://schemas.microsoft.com/office/drawing/2014/main" xmlns="" id="{2922E368-F095-40EE-A852-9D5FD98C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2" y="2103239"/>
            <a:ext cx="4068764" cy="305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o hay ninguna descripción de la foto disponible.">
            <a:extLst>
              <a:ext uri="{FF2B5EF4-FFF2-40B4-BE49-F238E27FC236}">
                <a16:creationId xmlns:a16="http://schemas.microsoft.com/office/drawing/2014/main" xmlns="" id="{81BD994F-150D-444B-84C2-8B04E67DB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76" y="2103239"/>
            <a:ext cx="4068763" cy="305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0D0FBD1-84D7-49BC-9A21-708CDCDE86A8}"/>
              </a:ext>
            </a:extLst>
          </p:cNvPr>
          <p:cNvSpPr txBox="1"/>
          <p:nvPr/>
        </p:nvSpPr>
        <p:spPr>
          <a:xfrm>
            <a:off x="6867525" y="5260136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2400" b="1" u="dbl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RD$ 73,275.00 </a:t>
            </a:r>
            <a:endParaRPr lang="es-DO" sz="2400" dirty="0"/>
          </a:p>
        </p:txBody>
      </p:sp>
    </p:spTree>
    <p:extLst>
      <p:ext uri="{BB962C8B-B14F-4D97-AF65-F5344CB8AC3E}">
        <p14:creationId xmlns:p14="http://schemas.microsoft.com/office/powerpoint/2010/main" val="43408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BB0ED37-574F-48F8-A250-825B019A57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6B5BFF-DB04-4260-A97B-0F9DB368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sz="4000" b="1" dirty="0">
                <a:latin typeface="+mn-lt"/>
              </a:rPr>
              <a:t>Señalización de calles </a:t>
            </a:r>
          </a:p>
        </p:txBody>
      </p:sp>
      <p:pic>
        <p:nvPicPr>
          <p:cNvPr id="9218" name="Picture 2" descr="Puede ser una imagen de una o varias personas, personas de pie y vehículo">
            <a:extLst>
              <a:ext uri="{FF2B5EF4-FFF2-40B4-BE49-F238E27FC236}">
                <a16:creationId xmlns:a16="http://schemas.microsoft.com/office/drawing/2014/main" xmlns="" id="{07831552-8EBD-4618-A6DE-0135C788F9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98" y="1559185"/>
            <a:ext cx="5704152" cy="427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CDFA63D-73EA-48B9-B9F3-F1935CB9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59</a:t>
            </a:fld>
            <a:endParaRPr lang="es-D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576147C-8976-4EDB-94D4-1D62730CD192}"/>
              </a:ext>
            </a:extLst>
          </p:cNvPr>
          <p:cNvSpPr txBox="1"/>
          <p:nvPr/>
        </p:nvSpPr>
        <p:spPr>
          <a:xfrm>
            <a:off x="8071977" y="5911425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2400" b="1" u="db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RD$ 191,455.00 </a:t>
            </a:r>
            <a:endParaRPr lang="es-DO" sz="2400" dirty="0"/>
          </a:p>
        </p:txBody>
      </p:sp>
      <p:pic>
        <p:nvPicPr>
          <p:cNvPr id="3" name="Picture 2" descr="Puede ser una imagen de una o varias personas, personas de pie, carretera y calle">
            <a:extLst>
              <a:ext uri="{FF2B5EF4-FFF2-40B4-BE49-F238E27FC236}">
                <a16:creationId xmlns:a16="http://schemas.microsoft.com/office/drawing/2014/main" xmlns="" id="{B5E352D3-D76D-4A03-A5B0-9C894E8CC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48" y="1511332"/>
            <a:ext cx="3227652" cy="430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129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63A2A97-E9D8-4802-8489-E6A86EF0F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88244B-B314-4A54-BED8-6E3EADD0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757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DO" sz="6000" dirty="0">
                <a:latin typeface="Brush Script MT" panose="03060802040406070304" pitchFamily="66" charset="0"/>
              </a:rPr>
              <a:t>Limpieza y Acondicionamiento del Municipio y Zonas Aledañas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5C14D4-D5A5-49AB-BC18-5F856D53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6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6664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C194A1B-61F3-4B38-A631-F1D9E00C7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DA699B-248D-4963-978C-D2D17F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sz="4000" b="1" dirty="0">
                <a:latin typeface="+mn-lt"/>
              </a:rPr>
              <a:t>Cambio de imagen </a:t>
            </a:r>
            <a:r>
              <a:rPr lang="es-DO" sz="4000" b="1" dirty="0" smtClean="0">
                <a:latin typeface="+mn-lt"/>
              </a:rPr>
              <a:t>y pintura al Letrero Cayetano Germosén</a:t>
            </a:r>
            <a:endParaRPr lang="es-DO" sz="4000" b="1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A537FD3-A8CE-40DE-A264-18F522766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60</a:t>
            </a:fld>
            <a:endParaRPr lang="es-D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BADEB74-4560-4EBB-A2FB-97C5709AC370}"/>
              </a:ext>
            </a:extLst>
          </p:cNvPr>
          <p:cNvSpPr txBox="1"/>
          <p:nvPr/>
        </p:nvSpPr>
        <p:spPr>
          <a:xfrm>
            <a:off x="8196262" y="5926435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RD$ 22,881.00 </a:t>
            </a:r>
            <a:endParaRPr lang="es-DO" sz="2400" u="sng" dirty="0"/>
          </a:p>
        </p:txBody>
      </p:sp>
      <p:pic>
        <p:nvPicPr>
          <p:cNvPr id="5122" name="Picture 2" descr="Puede ser una imagen de al aire libre">
            <a:extLst>
              <a:ext uri="{FF2B5EF4-FFF2-40B4-BE49-F238E27FC236}">
                <a16:creationId xmlns:a16="http://schemas.microsoft.com/office/drawing/2014/main" xmlns="" id="{1A4E94AE-5DBA-4D62-8077-4CD18E6B3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1690688"/>
            <a:ext cx="60579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7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63A2A97-E9D8-4802-8489-E6A86EF0F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88244B-B314-4A54-BED8-6E3EADD0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666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DO" sz="6000" dirty="0" smtClean="0">
                <a:latin typeface="Brush Script MT" panose="03060802040406070304" pitchFamily="66" charset="0"/>
              </a:rPr>
              <a:t>Acondicionamiento y reparación Caminos Vecinales </a:t>
            </a:r>
            <a:endParaRPr lang="es-DO" sz="6000" dirty="0">
              <a:latin typeface="Brush Script MT" panose="03060802040406070304" pitchFamily="66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5C14D4-D5A5-49AB-BC18-5F856D53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61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216598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62E1CAD-4B17-4D6C-B381-C507CB339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178BA22F-F259-4189-B6AF-7797F4C332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4737028"/>
              </p:ext>
            </p:extLst>
          </p:nvPr>
        </p:nvGraphicFramePr>
        <p:xfrm>
          <a:off x="1474839" y="1047133"/>
          <a:ext cx="8922774" cy="465444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92932">
                  <a:extLst>
                    <a:ext uri="{9D8B030D-6E8A-4147-A177-3AD203B41FA5}">
                      <a16:colId xmlns:a16="http://schemas.microsoft.com/office/drawing/2014/main" xmlns="" val="1718485469"/>
                    </a:ext>
                  </a:extLst>
                </a:gridCol>
                <a:gridCol w="4629842">
                  <a:extLst>
                    <a:ext uri="{9D8B030D-6E8A-4147-A177-3AD203B41FA5}">
                      <a16:colId xmlns:a16="http://schemas.microsoft.com/office/drawing/2014/main" xmlns="" val="2247363789"/>
                    </a:ext>
                  </a:extLst>
                </a:gridCol>
              </a:tblGrid>
              <a:tr h="774260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 dirty="0">
                          <a:effectLst/>
                        </a:rPr>
                        <a:t>ACONDICIONAMIENTO Y REPARACION CAMINOS VECINALES (COMPRA DE MATERIAL DE RELLENO Y ALQUILER DE GREDA Y RODILLO) 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D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6546469"/>
                  </a:ext>
                </a:extLst>
              </a:tr>
              <a:tr h="3871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Entrada de ponche, hato viejo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                  40,000.00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8473803"/>
                  </a:ext>
                </a:extLst>
              </a:tr>
              <a:tr h="3871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 dirty="0">
                          <a:effectLst/>
                        </a:rPr>
                        <a:t>Entrada </a:t>
                      </a:r>
                      <a:r>
                        <a:rPr lang="es-DO" sz="1800" dirty="0" err="1">
                          <a:effectLst/>
                        </a:rPr>
                        <a:t>israel</a:t>
                      </a:r>
                      <a:r>
                        <a:rPr lang="es-DO" sz="1800" dirty="0">
                          <a:effectLst/>
                        </a:rPr>
                        <a:t> </a:t>
                      </a:r>
                      <a:r>
                        <a:rPr lang="es-DO" sz="1800" dirty="0" err="1">
                          <a:effectLst/>
                        </a:rPr>
                        <a:t>cabreja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                  96,450.00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0266388"/>
                  </a:ext>
                </a:extLst>
              </a:tr>
              <a:tr h="3871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Entrada planta de tratamiento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                  96,000.00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81350494"/>
                  </a:ext>
                </a:extLst>
              </a:tr>
              <a:tr h="3871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Entrada tomas brito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                  30,000.00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96389506"/>
                  </a:ext>
                </a:extLst>
              </a:tr>
              <a:tr h="3871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Entrada antholina santos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                103,900.00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17722310"/>
                  </a:ext>
                </a:extLst>
              </a:tr>
              <a:tr h="3871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Entrada el carril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 dirty="0">
                          <a:effectLst/>
                        </a:rPr>
                        <a:t>                  92,275.00 </a:t>
                      </a: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15471752"/>
                  </a:ext>
                </a:extLst>
              </a:tr>
              <a:tr h="3871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Entrada los pascuales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                118,000.00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02751363"/>
                  </a:ext>
                </a:extLst>
              </a:tr>
              <a:tr h="3871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Entrada los rojas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DO" sz="1800">
                          <a:effectLst/>
                        </a:rPr>
                        <a:t>                130,800.00 </a:t>
                      </a:r>
                      <a:endParaRPr lang="es-D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3460329"/>
                  </a:ext>
                </a:extLst>
              </a:tr>
              <a:tr h="3871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45870768"/>
                  </a:ext>
                </a:extLst>
              </a:tr>
              <a:tr h="396002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D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DO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73790972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4FD261F-3BDA-44EF-94E1-160D9044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62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637737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F31A93A-AEFD-4610-827E-A771C171C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14FBAE-C85E-4CF7-934C-22DD01DA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Acondicionamiento en la entrada de la planta de tratamiento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E21FFF1-24BA-40A2-A41E-65397BD0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63</a:t>
            </a:fld>
            <a:endParaRPr lang="es-DO"/>
          </a:p>
        </p:txBody>
      </p:sp>
      <p:pic>
        <p:nvPicPr>
          <p:cNvPr id="12290" name="Picture 2" descr="Puede ser una imagen de moto, árbol y carretera">
            <a:extLst>
              <a:ext uri="{FF2B5EF4-FFF2-40B4-BE49-F238E27FC236}">
                <a16:creationId xmlns:a16="http://schemas.microsoft.com/office/drawing/2014/main" xmlns="" id="{6E3C5389-8F42-4629-804E-3E162B365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48" y="1690688"/>
            <a:ext cx="244762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uede ser una imagen de árbol y al aire libre">
            <a:extLst>
              <a:ext uri="{FF2B5EF4-FFF2-40B4-BE49-F238E27FC236}">
                <a16:creationId xmlns:a16="http://schemas.microsoft.com/office/drawing/2014/main" xmlns="" id="{479942F8-A791-430B-8EBD-E59D0334BB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686" y="1690688"/>
            <a:ext cx="24476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950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EA02155-78EA-4CB0-93B7-C3FEC52B4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64</a:t>
            </a:fld>
            <a:endParaRPr lang="es-D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DE6B8A0-0B0A-47B6-9A8E-2459AC27D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360A6DE0-D522-4E76-8184-1A7551424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Acondicionamiento en la entrada de Los Pascuales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2DE57F1-09D3-4C40-B2AE-6FF7563A6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1565275"/>
            <a:ext cx="3695700" cy="4927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C6FB18B-EEC7-45A8-B898-06F75899F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3" y="1559719"/>
            <a:ext cx="3695701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6DA2619-85AD-4490-AE9F-090F2D706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F41B3D-EAD8-4172-BDF8-F8015B1B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Acondicionamiento en varias entradas de la comunidad Calle </a:t>
            </a:r>
            <a:r>
              <a:rPr lang="es-DO" sz="3200" b="1" dirty="0" smtClean="0">
                <a:latin typeface="+mn-lt"/>
              </a:rPr>
              <a:t>El </a:t>
            </a:r>
            <a:r>
              <a:rPr lang="es-DO" sz="3200" b="1" dirty="0">
                <a:latin typeface="+mn-lt"/>
              </a:rPr>
              <a:t>Río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8DD2063-304C-43CC-9047-FF55400B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65</a:t>
            </a:fld>
            <a:endParaRPr lang="es-DO"/>
          </a:p>
        </p:txBody>
      </p:sp>
      <p:pic>
        <p:nvPicPr>
          <p:cNvPr id="13314" name="Picture 2" descr="Puede ser una imagen de carretera y árbol">
            <a:extLst>
              <a:ext uri="{FF2B5EF4-FFF2-40B4-BE49-F238E27FC236}">
                <a16:creationId xmlns:a16="http://schemas.microsoft.com/office/drawing/2014/main" xmlns="" id="{717C7C04-EF25-4D59-B3BE-8724E9EE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116" y="1606550"/>
            <a:ext cx="2603897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uede ser una imagen de al aire libre">
            <a:extLst>
              <a:ext uri="{FF2B5EF4-FFF2-40B4-BE49-F238E27FC236}">
                <a16:creationId xmlns:a16="http://schemas.microsoft.com/office/drawing/2014/main" xmlns="" id="{A4AFB4D3-4CDC-455C-B395-1ECA99C0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645444"/>
            <a:ext cx="2603897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7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E7078DA-FB58-4403-8744-510A71F9F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3480D6-3946-46C8-9BE8-83AB6118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latin typeface="+mn-lt"/>
              </a:rPr>
              <a:t>Acondicionamiento</a:t>
            </a:r>
            <a:r>
              <a:rPr lang="en-US" sz="3200" b="1" dirty="0">
                <a:latin typeface="+mn-lt"/>
              </a:rPr>
              <a:t> y </a:t>
            </a:r>
            <a:r>
              <a:rPr lang="en-US" sz="3200" b="1" dirty="0" err="1">
                <a:latin typeface="+mn-lt"/>
              </a:rPr>
              <a:t>reparación</a:t>
            </a:r>
            <a:r>
              <a:rPr lang="en-US" sz="3200" b="1" dirty="0">
                <a:latin typeface="+mn-lt"/>
              </a:rPr>
              <a:t> Entrada de </a:t>
            </a:r>
            <a:r>
              <a:rPr lang="en-US" sz="3200" b="1" dirty="0" err="1">
                <a:latin typeface="+mn-lt"/>
              </a:rPr>
              <a:t>Ponche</a:t>
            </a:r>
            <a:r>
              <a:rPr lang="en-US" sz="3200" b="1" dirty="0">
                <a:latin typeface="+mn-lt"/>
              </a:rPr>
              <a:t>, </a:t>
            </a:r>
            <a:r>
              <a:rPr lang="en-US" sz="3200" b="1" dirty="0" err="1">
                <a:latin typeface="+mn-lt"/>
              </a:rPr>
              <a:t>Hato</a:t>
            </a:r>
            <a:r>
              <a:rPr lang="en-US" sz="3200" b="1" dirty="0">
                <a:latin typeface="+mn-lt"/>
              </a:rPr>
              <a:t> Viejo</a:t>
            </a:r>
            <a:endParaRPr lang="es-DO" sz="3200" b="1" dirty="0">
              <a:latin typeface="+mn-lt"/>
            </a:endParaRPr>
          </a:p>
        </p:txBody>
      </p:sp>
      <p:pic>
        <p:nvPicPr>
          <p:cNvPr id="30722" name="Picture 2" descr="Puede ser una imagen de carretera y árbol">
            <a:extLst>
              <a:ext uri="{FF2B5EF4-FFF2-40B4-BE49-F238E27FC236}">
                <a16:creationId xmlns:a16="http://schemas.microsoft.com/office/drawing/2014/main" xmlns="" id="{F02E0845-8C68-4528-8B7A-05E5FBEAFA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2174" y="1915319"/>
            <a:ext cx="397192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5B10B18-8754-4E5C-AC00-B7DCBBD0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66</a:t>
            </a:fld>
            <a:endParaRPr lang="es-DO"/>
          </a:p>
        </p:txBody>
      </p:sp>
      <p:pic>
        <p:nvPicPr>
          <p:cNvPr id="30724" name="Picture 4" descr="Puede ser una imagen de árbol y carretera">
            <a:extLst>
              <a:ext uri="{FF2B5EF4-FFF2-40B4-BE49-F238E27FC236}">
                <a16:creationId xmlns:a16="http://schemas.microsoft.com/office/drawing/2014/main" xmlns="" id="{EE5363B6-0C03-4606-BCB4-0D8D738AA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915319"/>
            <a:ext cx="397192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1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5E55385-933A-4752-892E-93DB2FB4C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E946E3-F11B-46BD-9ECD-A4BAB5A0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sz="3200" b="1" dirty="0">
                <a:latin typeface="+mn-lt"/>
              </a:rPr>
              <a:t>Acondicionamiento y Reparación Entrada El Carril </a:t>
            </a:r>
          </a:p>
        </p:txBody>
      </p:sp>
      <p:pic>
        <p:nvPicPr>
          <p:cNvPr id="32772" name="Picture 4" descr="Puede ser una imagen de al aire libre">
            <a:extLst>
              <a:ext uri="{FF2B5EF4-FFF2-40B4-BE49-F238E27FC236}">
                <a16:creationId xmlns:a16="http://schemas.microsoft.com/office/drawing/2014/main" xmlns="" id="{2995EAF9-D324-42F8-8B5A-5ADEBC5D80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5483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DB717C7-862E-47AB-B0E1-D0672400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67</a:t>
            </a:fld>
            <a:endParaRPr lang="es-DO"/>
          </a:p>
        </p:txBody>
      </p:sp>
      <p:pic>
        <p:nvPicPr>
          <p:cNvPr id="32770" name="Picture 2" descr="Puede ser una imagen de carretera">
            <a:extLst>
              <a:ext uri="{FF2B5EF4-FFF2-40B4-BE49-F238E27FC236}">
                <a16:creationId xmlns:a16="http://schemas.microsoft.com/office/drawing/2014/main" xmlns="" id="{40ACA2B2-B512-46D6-8D9A-5245F22C5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96" y="1825625"/>
            <a:ext cx="326350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95CE84C-03C6-4D6C-8DF4-2D2563190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6D9811-82E2-4DEC-A769-5D70502F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latin typeface="+mn-lt"/>
              </a:rPr>
              <a:t>Acondicionamiento</a:t>
            </a:r>
            <a:r>
              <a:rPr lang="en-US" sz="2800" b="1" dirty="0">
                <a:latin typeface="+mn-lt"/>
              </a:rPr>
              <a:t> y </a:t>
            </a:r>
            <a:r>
              <a:rPr lang="en-US" sz="2800" b="1" dirty="0" err="1">
                <a:latin typeface="+mn-lt"/>
              </a:rPr>
              <a:t>Reparación</a:t>
            </a:r>
            <a:r>
              <a:rPr lang="en-US" sz="2800" b="1" dirty="0">
                <a:latin typeface="+mn-lt"/>
              </a:rPr>
              <a:t> Entrada Los Rojas</a:t>
            </a:r>
            <a:endParaRPr lang="es-DO" sz="2800" b="1" dirty="0">
              <a:latin typeface="+mn-lt"/>
            </a:endParaRPr>
          </a:p>
        </p:txBody>
      </p:sp>
      <p:pic>
        <p:nvPicPr>
          <p:cNvPr id="34820" name="Picture 4" descr="Puede ser una imagen de árbol y al aire libre">
            <a:extLst>
              <a:ext uri="{FF2B5EF4-FFF2-40B4-BE49-F238E27FC236}">
                <a16:creationId xmlns:a16="http://schemas.microsoft.com/office/drawing/2014/main" xmlns="" id="{838BC10E-2825-4D52-8C1D-B6A269F23C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999" y="1690689"/>
            <a:ext cx="24476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E01F3E4-852F-4F82-A516-64F155A2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68</a:t>
            </a:fld>
            <a:endParaRPr lang="es-DO"/>
          </a:p>
        </p:txBody>
      </p:sp>
      <p:pic>
        <p:nvPicPr>
          <p:cNvPr id="34818" name="Picture 2" descr="Puede ser una imagen de al aire libre y árbol">
            <a:extLst>
              <a:ext uri="{FF2B5EF4-FFF2-40B4-BE49-F238E27FC236}">
                <a16:creationId xmlns:a16="http://schemas.microsoft.com/office/drawing/2014/main" xmlns="" id="{543EE72E-C757-4FB8-9D12-4E71272C3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373" y="2447924"/>
            <a:ext cx="3594103" cy="35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67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D294AAE-CDE4-4B4C-8085-257601E96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0" y="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1D741A-8757-48E3-B715-007B91C2C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1" y="501190"/>
            <a:ext cx="10803254" cy="1325563"/>
          </a:xfrm>
        </p:spPr>
        <p:txBody>
          <a:bodyPr>
            <a:normAutofit/>
          </a:bodyPr>
          <a:lstStyle/>
          <a:p>
            <a:pPr algn="ctr"/>
            <a:r>
              <a:rPr lang="es-DO" sz="3200" b="1" dirty="0">
                <a:latin typeface="+mn-lt"/>
              </a:rPr>
              <a:t>Remozamiento y ampliación de la Funeraria Municipal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7BE16865-5F20-48BF-B461-5965175A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69</a:t>
            </a:fld>
            <a:endParaRPr lang="es-DO"/>
          </a:p>
        </p:txBody>
      </p:sp>
      <p:pic>
        <p:nvPicPr>
          <p:cNvPr id="1026" name="Picture 2" descr="Puede ser una imagen de una o varias personas, personas de pie y texto que dice &quot;NO GERMOSEN 7&quot;">
            <a:extLst>
              <a:ext uri="{FF2B5EF4-FFF2-40B4-BE49-F238E27FC236}">
                <a16:creationId xmlns:a16="http://schemas.microsoft.com/office/drawing/2014/main" xmlns="" id="{4C031CD1-C4E3-4022-9253-ACB0E2F8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5" y="1767919"/>
            <a:ext cx="5579618" cy="418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AD23FB06-4FE6-427B-8790-4520EBA849E4}"/>
              </a:ext>
            </a:extLst>
          </p:cNvPr>
          <p:cNvSpPr txBox="1"/>
          <p:nvPr/>
        </p:nvSpPr>
        <p:spPr>
          <a:xfrm>
            <a:off x="8880831" y="5988501"/>
            <a:ext cx="6138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DO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RD$ 1,612,837.33 </a:t>
            </a:r>
            <a:endParaRPr lang="es-DO" u="sng" dirty="0"/>
          </a:p>
        </p:txBody>
      </p:sp>
      <p:pic>
        <p:nvPicPr>
          <p:cNvPr id="8" name="Picture 4" descr="Puede ser una imagen de 1 persona, de pie y al aire libre">
            <a:extLst>
              <a:ext uri="{FF2B5EF4-FFF2-40B4-BE49-F238E27FC236}">
                <a16:creationId xmlns:a16="http://schemas.microsoft.com/office/drawing/2014/main" xmlns="" id="{56527ED2-8E7C-4D2F-A0F3-2C162D7A1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753105"/>
            <a:ext cx="5579618" cy="418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2373124-AFC1-4185-AFA2-1AAC6AAAE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E6562A0E-F1C5-4A2F-BD5D-C8D016F0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7</a:t>
            </a:fld>
            <a:endParaRPr lang="es-D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53D49F4-18CC-4893-93B6-E05B1C911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45" y="1348500"/>
            <a:ext cx="3834138" cy="441990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E70BCE8F-9C1D-4BDF-B70D-C4A811245C50}"/>
              </a:ext>
            </a:extLst>
          </p:cNvPr>
          <p:cNvSpPr txBox="1"/>
          <p:nvPr/>
        </p:nvSpPr>
        <p:spPr>
          <a:xfrm>
            <a:off x="1091381" y="445633"/>
            <a:ext cx="1008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Limpieza</a:t>
            </a:r>
            <a:r>
              <a:rPr lang="en-US" sz="3200" b="1" dirty="0"/>
              <a:t> </a:t>
            </a:r>
            <a:r>
              <a:rPr lang="en-US" sz="3200" b="1" dirty="0" err="1"/>
              <a:t>en</a:t>
            </a:r>
            <a:r>
              <a:rPr lang="en-US" sz="3200" b="1" dirty="0"/>
              <a:t> la </a:t>
            </a:r>
            <a:r>
              <a:rPr lang="en-US" sz="3200" b="1" dirty="0" err="1"/>
              <a:t>Parroquia</a:t>
            </a:r>
            <a:r>
              <a:rPr lang="en-US" sz="3200" b="1" dirty="0"/>
              <a:t> Nuestra </a:t>
            </a:r>
            <a:r>
              <a:rPr lang="en-US" sz="3200" b="1" dirty="0" err="1"/>
              <a:t>Señora</a:t>
            </a:r>
            <a:r>
              <a:rPr lang="en-US" sz="3200" b="1" dirty="0"/>
              <a:t> Del Carmen </a:t>
            </a:r>
            <a:endParaRPr lang="es-DO" sz="3200" b="1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D8B1E3C3-6C3C-41F4-84FC-EDB3CDE0F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348500"/>
            <a:ext cx="4064687" cy="4410353"/>
          </a:xfrm>
        </p:spPr>
      </p:pic>
      <p:sp>
        <p:nvSpPr>
          <p:cNvPr id="15" name="CuadroTexto 14"/>
          <p:cNvSpPr txBox="1"/>
          <p:nvPr/>
        </p:nvSpPr>
        <p:spPr>
          <a:xfrm>
            <a:off x="6462469" y="4608323"/>
            <a:ext cx="3009434" cy="707886"/>
          </a:xfrm>
          <a:prstGeom prst="rect">
            <a:avLst/>
          </a:prstGeom>
          <a:solidFill>
            <a:srgbClr val="1B4760"/>
          </a:solidFill>
          <a:ln>
            <a:solidFill>
              <a:srgbClr val="1B476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Después</a:t>
            </a:r>
            <a:endParaRPr lang="es-DO" sz="4000" dirty="0"/>
          </a:p>
        </p:txBody>
      </p:sp>
    </p:spTree>
    <p:extLst>
      <p:ext uri="{BB962C8B-B14F-4D97-AF65-F5344CB8AC3E}">
        <p14:creationId xmlns:p14="http://schemas.microsoft.com/office/powerpoint/2010/main" val="28852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BA583BB-2CDF-47AE-BAB0-A56EAC0389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FDA602-BEBD-4458-ACEF-B8DC0C88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0EA3F9B-47E2-4DBC-A940-0E0818338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EE0C867-5596-4B4D-AED5-827C3119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70</a:t>
            </a:fld>
            <a:endParaRPr lang="es-D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218B523-EF13-482D-9423-99056496877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7" y="0"/>
            <a:ext cx="8048625" cy="6816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F59187-9CC0-43E7-A7C7-6B6339CE3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C7AFAEA-759E-4209-BC3C-BDFC67978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57EE12B-6967-423C-99A4-042DFB62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71</a:t>
            </a:fld>
            <a:endParaRPr lang="es-D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86753EE-2C2E-485E-BEF4-F7DB89C35C9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8BDBD1F-3686-4F4D-96B5-90F93E9D30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0"/>
            <a:ext cx="6877050" cy="6898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46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9DC2B01-B0C7-4155-A47A-2C5478A74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CF1B308-084A-447E-AE80-40C96AD0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72</a:t>
            </a:fld>
            <a:endParaRPr lang="es-D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60A92EC-3D35-4EEE-85CC-B513E2EEB70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/>
          <a:stretch/>
        </p:blipFill>
        <p:spPr bwMode="auto">
          <a:xfrm>
            <a:off x="227886" y="1082267"/>
            <a:ext cx="6068412" cy="577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Puede ser una imagen de interi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45" y="1082266"/>
            <a:ext cx="5119461" cy="577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2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0032345-A916-43C6-854B-C0277DA55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8EEAF2-24F0-4A87-B23A-08E25F4A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8A36973-ECD6-4795-A766-1C4AB6AB6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609FBF2-D174-485C-B79E-BFFA68EE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73</a:t>
            </a:fld>
            <a:endParaRPr lang="es-DO"/>
          </a:p>
        </p:txBody>
      </p:sp>
      <p:pic>
        <p:nvPicPr>
          <p:cNvPr id="7170" name="Picture 2" descr="Puede ser una imagen de interior">
            <a:extLst>
              <a:ext uri="{FF2B5EF4-FFF2-40B4-BE49-F238E27FC236}">
                <a16:creationId xmlns:a16="http://schemas.microsoft.com/office/drawing/2014/main" xmlns="" id="{829B3294-6C3A-4C48-896C-B5986FDA2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416843"/>
            <a:ext cx="5743575" cy="430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uede ser una imagen de interior">
            <a:extLst>
              <a:ext uri="{FF2B5EF4-FFF2-40B4-BE49-F238E27FC236}">
                <a16:creationId xmlns:a16="http://schemas.microsoft.com/office/drawing/2014/main" xmlns="" id="{2CF72B1B-72B8-4428-BA7C-9CBC7FE9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416843"/>
            <a:ext cx="5743575" cy="430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8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DC72C0E-C034-481B-AA87-FCB06AD39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1"/>
          <a:stretch/>
        </p:blipFill>
        <p:spPr>
          <a:xfrm>
            <a:off x="9525" y="20230"/>
            <a:ext cx="12269648" cy="7356024"/>
          </a:xfrm>
          <a:prstGeom prst="rect">
            <a:avLst/>
          </a:prstGeom>
        </p:spPr>
      </p:pic>
      <p:pic>
        <p:nvPicPr>
          <p:cNvPr id="5" name="Picture 32" descr="Ayuntamiento Municipal de Cayetano Germosén">
            <a:extLst>
              <a:ext uri="{FF2B5EF4-FFF2-40B4-BE49-F238E27FC236}">
                <a16:creationId xmlns:a16="http://schemas.microsoft.com/office/drawing/2014/main" xmlns="" id="{81ECC938-FB9C-4EDA-9A94-76966ABBD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46" y="3258515"/>
            <a:ext cx="1432928" cy="15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xmlns="" id="{F893D62B-D1C8-49F8-A83E-A1F8A5F7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74</a:t>
            </a:fld>
            <a:endParaRPr lang="es-DO"/>
          </a:p>
        </p:txBody>
      </p:sp>
      <p:sp>
        <p:nvSpPr>
          <p:cNvPr id="3" name="CuadroTexto 2"/>
          <p:cNvSpPr txBox="1"/>
          <p:nvPr/>
        </p:nvSpPr>
        <p:spPr>
          <a:xfrm>
            <a:off x="2367797" y="1724025"/>
            <a:ext cx="768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Brush Script MT" panose="03060802040406070304" pitchFamily="66" charset="0"/>
              </a:rPr>
              <a:t>Continuaremos trabajando por el bienestar de nuestro pueblo… </a:t>
            </a:r>
            <a:endParaRPr lang="es-DO" sz="3600" dirty="0">
              <a:latin typeface="Brush Script MT" panose="03060802040406070304" pitchFamily="66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A8643FD-A6E6-46B4-B9CC-012EB5004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74" y="3258515"/>
            <a:ext cx="1538287" cy="153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9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checker/>
      </p:transition>
    </mc:Choice>
    <mc:Fallback xmlns="">
      <p:transition spd="slow" advClick="0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F0BA2959-09EC-4ACB-A42D-182EBA9DC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97B0FC02-FE8F-4421-8258-932DA9820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r="28268"/>
          <a:stretch/>
        </p:blipFill>
        <p:spPr>
          <a:xfrm>
            <a:off x="8275768" y="1532960"/>
            <a:ext cx="3483024" cy="471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Marcador de número de diapositiva 21">
            <a:extLst>
              <a:ext uri="{FF2B5EF4-FFF2-40B4-BE49-F238E27FC236}">
                <a16:creationId xmlns:a16="http://schemas.microsoft.com/office/drawing/2014/main" xmlns="" id="{5E4339D1-AFA8-4BC3-86A1-4114D9E7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8</a:t>
            </a:fld>
            <a:endParaRPr lang="es-D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B49344E-D024-4E82-8677-56D4F7894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5" y="1532961"/>
            <a:ext cx="3038425" cy="471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E210ED69-432B-46FD-A757-83E76F0EF26E}"/>
              </a:ext>
            </a:extLst>
          </p:cNvPr>
          <p:cNvSpPr txBox="1"/>
          <p:nvPr/>
        </p:nvSpPr>
        <p:spPr>
          <a:xfrm>
            <a:off x="1706776" y="565452"/>
            <a:ext cx="8265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Eliminación</a:t>
            </a:r>
            <a:r>
              <a:rPr lang="en-US" sz="3200" b="1" dirty="0"/>
              <a:t> de </a:t>
            </a:r>
            <a:r>
              <a:rPr lang="en-US" sz="3200" b="1" dirty="0" err="1"/>
              <a:t>Vertedero</a:t>
            </a:r>
            <a:r>
              <a:rPr lang="en-US" sz="3200" b="1" dirty="0"/>
              <a:t> </a:t>
            </a:r>
            <a:r>
              <a:rPr lang="en-US" sz="3200" b="1" dirty="0" err="1"/>
              <a:t>improvisado</a:t>
            </a:r>
            <a:r>
              <a:rPr lang="en-US" sz="3200" b="1" dirty="0"/>
              <a:t> </a:t>
            </a:r>
            <a:endParaRPr lang="es-DO" sz="3200" b="1" dirty="0"/>
          </a:p>
        </p:txBody>
      </p:sp>
      <p:sp>
        <p:nvSpPr>
          <p:cNvPr id="27650" name="AutoShape 2" descr="blob:https://web.whatsapp.com/7b44af1f-4144-4c86-9852-9bb1e1f68b01"/>
          <p:cNvSpPr>
            <a:spLocks noChangeAspect="1" noChangeArrowheads="1"/>
          </p:cNvSpPr>
          <p:nvPr/>
        </p:nvSpPr>
        <p:spPr bwMode="auto">
          <a:xfrm>
            <a:off x="32797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DO"/>
          </a:p>
        </p:txBody>
      </p:sp>
      <p:sp>
        <p:nvSpPr>
          <p:cNvPr id="27652" name="AutoShape 4" descr="blob:https://web.whatsapp.com/7b44af1f-4144-4c86-9852-9bb1e1f68b01"/>
          <p:cNvSpPr>
            <a:spLocks noChangeAspect="1" noChangeArrowheads="1"/>
          </p:cNvSpPr>
          <p:nvPr/>
        </p:nvSpPr>
        <p:spPr bwMode="auto">
          <a:xfrm>
            <a:off x="32797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DO"/>
          </a:p>
        </p:txBody>
      </p:sp>
      <p:sp>
        <p:nvSpPr>
          <p:cNvPr id="27654" name="AutoShape 6" descr="blob:https://web.whatsapp.com/7b44af1f-4144-4c86-9852-9bb1e1f68b01"/>
          <p:cNvSpPr>
            <a:spLocks noChangeAspect="1" noChangeArrowheads="1"/>
          </p:cNvSpPr>
          <p:nvPr/>
        </p:nvSpPr>
        <p:spPr bwMode="auto">
          <a:xfrm>
            <a:off x="32797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DO"/>
          </a:p>
        </p:txBody>
      </p:sp>
      <p:sp>
        <p:nvSpPr>
          <p:cNvPr id="27656" name="AutoShape 8" descr="blob:https://web.whatsapp.com/7b44af1f-4144-4c86-9852-9bb1e1f68b01"/>
          <p:cNvSpPr>
            <a:spLocks noChangeAspect="1" noChangeArrowheads="1"/>
          </p:cNvSpPr>
          <p:nvPr/>
        </p:nvSpPr>
        <p:spPr bwMode="auto">
          <a:xfrm>
            <a:off x="32797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DO"/>
          </a:p>
        </p:txBody>
      </p:sp>
      <p:pic>
        <p:nvPicPr>
          <p:cNvPr id="27657" name="Picture 9" descr="C:\Users\Mary\Downloads\WhatsApp Image 2020-08-05 at 7.53.09 PM.jpeg"/>
          <p:cNvPicPr>
            <a:picLocks noChangeAspect="1" noChangeArrowheads="1"/>
          </p:cNvPicPr>
          <p:nvPr/>
        </p:nvPicPr>
        <p:blipFill>
          <a:blip r:embed="rId5"/>
          <a:srcRect r="43573" b="21369"/>
          <a:stretch>
            <a:fillRect/>
          </a:stretch>
        </p:blipFill>
        <p:spPr bwMode="auto">
          <a:xfrm>
            <a:off x="3583118" y="1532961"/>
            <a:ext cx="4513132" cy="471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2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D255C02-1449-400F-A870-49DF0EC9D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4901088"/>
            <a:ext cx="12269648" cy="122868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0F449D-00DA-4468-A3AF-1EE23369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976" y="5620526"/>
            <a:ext cx="1725534" cy="68883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Antes</a:t>
            </a:r>
            <a:endParaRPr lang="es-DO" sz="1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xmlns="" id="{B2AB91B2-735B-487A-BB2D-4705C7C7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A445-A5EB-4814-9A66-B3B1ECB0455C}" type="slidenum">
              <a:rPr lang="es-DO" smtClean="0"/>
              <a:pPr/>
              <a:t>9</a:t>
            </a:fld>
            <a:endParaRPr lang="es-D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E786758F-2143-45E6-8F20-6E3D2FC0E7A0}"/>
              </a:ext>
            </a:extLst>
          </p:cNvPr>
          <p:cNvSpPr txBox="1"/>
          <p:nvPr/>
        </p:nvSpPr>
        <p:spPr>
          <a:xfrm>
            <a:off x="847725" y="525780"/>
            <a:ext cx="10496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Acondicionamiento</a:t>
            </a:r>
            <a:r>
              <a:rPr lang="en-US" sz="3200" b="1" dirty="0"/>
              <a:t> de entrada y solar </a:t>
            </a:r>
            <a:r>
              <a:rPr lang="en-US" sz="3200" b="1" dirty="0" err="1"/>
              <a:t>baldío</a:t>
            </a:r>
            <a:r>
              <a:rPr lang="en-US" sz="3200" b="1" dirty="0"/>
              <a:t>, </a:t>
            </a:r>
            <a:r>
              <a:rPr lang="en-US" sz="3200" b="1" dirty="0" err="1"/>
              <a:t>próximo</a:t>
            </a:r>
            <a:r>
              <a:rPr lang="en-US" sz="3200" b="1" dirty="0"/>
              <a:t> al </a:t>
            </a:r>
            <a:r>
              <a:rPr lang="en-US" sz="3200" b="1" dirty="0" err="1"/>
              <a:t>Cementerio</a:t>
            </a:r>
            <a:r>
              <a:rPr lang="en-US" sz="3200" b="1" dirty="0"/>
              <a:t>. </a:t>
            </a:r>
            <a:endParaRPr lang="es-DO" sz="3200" b="1" dirty="0"/>
          </a:p>
        </p:txBody>
      </p:sp>
      <p:pic>
        <p:nvPicPr>
          <p:cNvPr id="23553" name="Picture 1" descr="C:\Users\Mary\Downloads\WhatsApp Image 2020-08-05 at 7.53.33 PM.jpeg"/>
          <p:cNvPicPr>
            <a:picLocks noChangeAspect="1" noChangeArrowheads="1"/>
          </p:cNvPicPr>
          <p:nvPr/>
        </p:nvPicPr>
        <p:blipFill>
          <a:blip r:embed="rId3"/>
          <a:srcRect t="28902" b="30266"/>
          <a:stretch>
            <a:fillRect/>
          </a:stretch>
        </p:blipFill>
        <p:spPr bwMode="auto">
          <a:xfrm>
            <a:off x="1076325" y="2171700"/>
            <a:ext cx="5019675" cy="3643722"/>
          </a:xfrm>
          <a:prstGeom prst="rect">
            <a:avLst/>
          </a:prstGeom>
          <a:noFill/>
        </p:spPr>
      </p:pic>
      <p:pic>
        <p:nvPicPr>
          <p:cNvPr id="23555" name="Picture 3" descr="C:\Users\Mary\Downloads\WhatsApp Image 2020-08-05 at 7.53.33 PM (2).jpeg"/>
          <p:cNvPicPr>
            <a:picLocks noChangeAspect="1" noChangeArrowheads="1"/>
          </p:cNvPicPr>
          <p:nvPr/>
        </p:nvPicPr>
        <p:blipFill>
          <a:blip r:embed="rId4"/>
          <a:srcRect t="36652" b="5995"/>
          <a:stretch>
            <a:fillRect/>
          </a:stretch>
        </p:blipFill>
        <p:spPr bwMode="auto">
          <a:xfrm>
            <a:off x="6153874" y="2181907"/>
            <a:ext cx="3892428" cy="396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4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TM03457491[[fn=Metrópoli]]</Template>
  <TotalTime>1805</TotalTime>
  <Words>1377</Words>
  <Application>Microsoft Office PowerPoint</Application>
  <PresentationFormat>Panorámica</PresentationFormat>
  <Paragraphs>305</Paragraphs>
  <Slides>74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80" baseType="lpstr">
      <vt:lpstr>Arial</vt:lpstr>
      <vt:lpstr>Brush Script MT</vt:lpstr>
      <vt:lpstr>Calibri</vt:lpstr>
      <vt:lpstr>Calibri Light</vt:lpstr>
      <vt:lpstr>Times New Roman</vt:lpstr>
      <vt:lpstr>Tema de Office</vt:lpstr>
      <vt:lpstr>RENDICION DE CUENTAS 2020-2021 </vt:lpstr>
      <vt:lpstr>Ingresos </vt:lpstr>
      <vt:lpstr>Gasto de personal  </vt:lpstr>
      <vt:lpstr>Gastos fijos </vt:lpstr>
      <vt:lpstr>Gastos fijos </vt:lpstr>
      <vt:lpstr>Limpieza y Acondicionamiento del Municipio y Zonas Aledañas</vt:lpstr>
      <vt:lpstr>Presentación de PowerPoint</vt:lpstr>
      <vt:lpstr>Presentación de PowerPoint</vt:lpstr>
      <vt:lpstr>Antes</vt:lpstr>
      <vt:lpstr>Presentación de PowerPoint</vt:lpstr>
      <vt:lpstr>Presentación de PowerPoint</vt:lpstr>
      <vt:lpstr>Limpieza de Encache en la Comunidad de La Penda</vt:lpstr>
      <vt:lpstr>Presentación de PowerPoint</vt:lpstr>
      <vt:lpstr>Presentación de PowerPoint</vt:lpstr>
      <vt:lpstr>Presentación de PowerPoint</vt:lpstr>
      <vt:lpstr>Acondicionamiento del Play Municipal</vt:lpstr>
      <vt:lpstr>Limpieza en el Club de Calle Del Rio</vt:lpstr>
      <vt:lpstr>Limpieza de la cancha de Hato Viejo</vt:lpstr>
      <vt:lpstr>Presentación de PowerPoint</vt:lpstr>
      <vt:lpstr>Presentación de PowerPoint</vt:lpstr>
      <vt:lpstr>Limpieza del sistema cloacal de Villa progreso, en Guama Abajo</vt:lpstr>
      <vt:lpstr>Colocación y donación de barricas en diferentes puntos del Municipio, gracias a pinturas Tucan </vt:lpstr>
      <vt:lpstr>Celebración de Actos Patrios y Actividades con los Empleados del Ayuntamiento </vt:lpstr>
      <vt:lpstr>Día del Natalicio Juan Pablo Duarte</vt:lpstr>
      <vt:lpstr>Día de la Independencia Nacional</vt:lpstr>
      <vt:lpstr>Celebración Día de San Valentín</vt:lpstr>
      <vt:lpstr>Celebración Día de La Mujer</vt:lpstr>
      <vt:lpstr>Asistencia social </vt:lpstr>
      <vt:lpstr>Carroza fúnebre, donada por el Ex-Regidor Octavio Rosario “Tavo”.</vt:lpstr>
      <vt:lpstr>Construcción de vivienda al Sr. Juan Anaud </vt:lpstr>
      <vt:lpstr>Donación de lavadora a la UNAP de Guama Abajo</vt:lpstr>
      <vt:lpstr>Presentación de PowerPoint</vt:lpstr>
      <vt:lpstr>Gestión y Búsqueda de soluciones para el Municipio con otras Instituciones </vt:lpstr>
      <vt:lpstr>Reunión con el Alcalde Miguel Guarocuya Cabral para solicitar el deposito de los desechos solidos en el vertedero de Moca</vt:lpstr>
      <vt:lpstr>Presentación de PowerPoint</vt:lpstr>
      <vt:lpstr>Visita de comisión de INTRANT para evaluación de transporte </vt:lpstr>
      <vt:lpstr>Apoyo a salud pública, jornada de vacunación contra el COVID-19</vt:lpstr>
      <vt:lpstr>Reunión con el Director de CORAAMOCA en procura de resolver la problemática del agua y Sistema cloacal del Municipio</vt:lpstr>
      <vt:lpstr>Formación y juramentación Mesa Local Seguridad, Ciudadanía y Género</vt:lpstr>
      <vt:lpstr>Presentación de PowerPoint</vt:lpstr>
      <vt:lpstr>Presentación de PowerPoint</vt:lpstr>
      <vt:lpstr>Construcción de Nichos en el Cementerio Municipal</vt:lpstr>
      <vt:lpstr>Presentación de PowerPoint</vt:lpstr>
      <vt:lpstr>Presentación de PowerPoint</vt:lpstr>
      <vt:lpstr>Acondicionamiento de la Cuesta de Bahía que comunica Calle del Rio con La Guama</vt:lpstr>
      <vt:lpstr>Construcción de Puente Entrada Capilla San Antonio de Padua, Guama Abajo </vt:lpstr>
      <vt:lpstr>Construcción de Puente Entrada del Club, Guama Abajo </vt:lpstr>
      <vt:lpstr>Acondicionamiento de la Escuela de Música del Municipio</vt:lpstr>
      <vt:lpstr>Siembra de árboles a lo largo de la calle Duarte</vt:lpstr>
      <vt:lpstr>Aporte para la terminación de la grada de la Cancha de la Urb. Sánchez en coordinación con la Junta de vecino San José.</vt:lpstr>
      <vt:lpstr>Reparación de aceras y contenes en la calle Duarte del municipio </vt:lpstr>
      <vt:lpstr>Remozamiento de la Capilla Sagrado Corazón De Jesús, de la Comunidad de Hato Viejo.</vt:lpstr>
      <vt:lpstr>Remozamiento puente que comunica Hato Viejo con Palmar</vt:lpstr>
      <vt:lpstr>Pintura del parque </vt:lpstr>
      <vt:lpstr>Ornamentación del Parque Municipal</vt:lpstr>
      <vt:lpstr>Iluminación y decoración del Parque Municipal </vt:lpstr>
      <vt:lpstr>Acto de inauguración del encendido de las luces navideñas en el Parque</vt:lpstr>
      <vt:lpstr>Construcción de baden de Calle de Rio</vt:lpstr>
      <vt:lpstr>Señalización de calles </vt:lpstr>
      <vt:lpstr>Cambio de imagen y pintura al Letrero Cayetano Germosén</vt:lpstr>
      <vt:lpstr>Acondicionamiento y reparación Caminos Vecinales </vt:lpstr>
      <vt:lpstr>Presentación de PowerPoint</vt:lpstr>
      <vt:lpstr>Acondicionamiento en la entrada de la planta de tratamiento </vt:lpstr>
      <vt:lpstr>Acondicionamiento en la entrada de Los Pascuales </vt:lpstr>
      <vt:lpstr>Acondicionamiento en varias entradas de la comunidad Calle El Río </vt:lpstr>
      <vt:lpstr>Acondicionamiento y reparación Entrada de Ponche, Hato Viejo</vt:lpstr>
      <vt:lpstr>Acondicionamiento y Reparación Entrada El Carril </vt:lpstr>
      <vt:lpstr>Acondicionamiento y Reparación Entrada Los Rojas</vt:lpstr>
      <vt:lpstr>Remozamiento y ampliación de la Funeraria Municipal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Katherine Judit Rodriguez Maldonado</dc:creator>
  <cp:lastModifiedBy>user</cp:lastModifiedBy>
  <cp:revision>265</cp:revision>
  <dcterms:created xsi:type="dcterms:W3CDTF">2020-06-09T18:10:28Z</dcterms:created>
  <dcterms:modified xsi:type="dcterms:W3CDTF">2021-04-23T21:11:30Z</dcterms:modified>
</cp:coreProperties>
</file>